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3"/>
  </p:notesMasterIdLst>
  <p:handoutMasterIdLst>
    <p:handoutMasterId r:id="rId34"/>
  </p:handoutMasterIdLst>
  <p:sldIdLst>
    <p:sldId id="334" r:id="rId5"/>
    <p:sldId id="323" r:id="rId6"/>
    <p:sldId id="326" r:id="rId7"/>
    <p:sldId id="327" r:id="rId8"/>
    <p:sldId id="324" r:id="rId9"/>
    <p:sldId id="325" r:id="rId10"/>
    <p:sldId id="338" r:id="rId11"/>
    <p:sldId id="351" r:id="rId12"/>
    <p:sldId id="339" r:id="rId13"/>
    <p:sldId id="278" r:id="rId14"/>
    <p:sldId id="341" r:id="rId15"/>
    <p:sldId id="350" r:id="rId16"/>
    <p:sldId id="349" r:id="rId17"/>
    <p:sldId id="331" r:id="rId18"/>
    <p:sldId id="279" r:id="rId19"/>
    <p:sldId id="280" r:id="rId20"/>
    <p:sldId id="281" r:id="rId21"/>
    <p:sldId id="342" r:id="rId22"/>
    <p:sldId id="329" r:id="rId23"/>
    <p:sldId id="319" r:id="rId24"/>
    <p:sldId id="343" r:id="rId25"/>
    <p:sldId id="320" r:id="rId26"/>
    <p:sldId id="344" r:id="rId27"/>
    <p:sldId id="330" r:id="rId28"/>
    <p:sldId id="345" r:id="rId29"/>
    <p:sldId id="347" r:id="rId30"/>
    <p:sldId id="332" r:id="rId31"/>
    <p:sldId id="333"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aven Woodard" initials="RW" lastIdx="13" clrIdx="0"/>
  <p:cmAuthor id="1" name="Nedra Cuffee" initials="NLC" lastIdx="3" clrIdx="1"/>
  <p:cmAuthor id="2" name="Sara Bach" initials="SB" lastIdx="28" clrIdx="2">
    <p:extLst>
      <p:ext uri="{19B8F6BF-5375-455C-9EA6-DF929625EA0E}">
        <p15:presenceInfo xmlns:p15="http://schemas.microsoft.com/office/powerpoint/2012/main" userId="S-1-5-21-3700618541-1780721261-1328727950-2140" providerId="AD"/>
      </p:ext>
    </p:extLst>
  </p:cmAuthor>
  <p:cmAuthor id="3" name="Srikanth Kucherlapati" initials="SK" lastIdx="11" clrIdx="3">
    <p:extLst>
      <p:ext uri="{19B8F6BF-5375-455C-9EA6-DF929625EA0E}">
        <p15:presenceInfo xmlns:p15="http://schemas.microsoft.com/office/powerpoint/2012/main" userId="S-1-5-21-3700618541-1780721261-1328727950-2125" providerId="AD"/>
      </p:ext>
    </p:extLst>
  </p:cmAuthor>
  <p:cmAuthor id="4" name="Swetha Paruchuri (NON-MEMBER)" initials="SP(" lastIdx="4" clrIdx="4">
    <p:extLst>
      <p:ext uri="{19B8F6BF-5375-455C-9EA6-DF929625EA0E}">
        <p15:presenceInfo xmlns:p15="http://schemas.microsoft.com/office/powerpoint/2012/main" userId="Swetha Paruchuri (NON-MEMB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407F"/>
    <a:srgbClr val="4F81BD"/>
    <a:srgbClr val="D0D8E8"/>
    <a:srgbClr val="E9EDF4"/>
    <a:srgbClr val="E96DB0"/>
    <a:srgbClr val="00529B"/>
    <a:srgbClr val="7FB0E1"/>
    <a:srgbClr val="FBDF49"/>
    <a:srgbClr val="FFFF00"/>
    <a:srgbClr val="FFFE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127" autoAdjust="0"/>
  </p:normalViewPr>
  <p:slideViewPr>
    <p:cSldViewPr>
      <p:cViewPr varScale="1">
        <p:scale>
          <a:sx n="94" d="100"/>
          <a:sy n="94" d="100"/>
        </p:scale>
        <p:origin x="1301" y="91"/>
      </p:cViewPr>
      <p:guideLst>
        <p:guide orient="horz" pos="2160"/>
        <p:guide pos="2880"/>
      </p:guideLst>
    </p:cSldViewPr>
  </p:slideViewPr>
  <p:outlineViewPr>
    <p:cViewPr>
      <p:scale>
        <a:sx n="33" d="100"/>
        <a:sy n="33" d="100"/>
      </p:scale>
      <p:origin x="0" y="-15730"/>
    </p:cViewPr>
  </p:outlineViewPr>
  <p:notesTextViewPr>
    <p:cViewPr>
      <p:scale>
        <a:sx n="1" d="1"/>
        <a:sy n="1" d="1"/>
      </p:scale>
      <p:origin x="0" y="0"/>
    </p:cViewPr>
  </p:notesTextViewPr>
  <p:sorterViewPr>
    <p:cViewPr varScale="1">
      <p:scale>
        <a:sx n="1" d="1"/>
        <a:sy n="1" d="1"/>
      </p:scale>
      <p:origin x="0" y="0"/>
    </p:cViewPr>
  </p:sorterViewPr>
  <p:notesViewPr>
    <p:cSldViewPr>
      <p:cViewPr varScale="1">
        <p:scale>
          <a:sx n="31" d="100"/>
          <a:sy n="31" d="100"/>
        </p:scale>
        <p:origin x="-2268"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C186AF9-C2BE-4C12-8630-E8A0250F1504}" type="datetimeFigureOut">
              <a:rPr lang="en-US" smtClean="0"/>
              <a:t>3/25/2016</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D55A2D4-2DD4-49EA-8944-865BA034829A}" type="slidenum">
              <a:rPr lang="en-US" smtClean="0"/>
              <a:t>‹#›</a:t>
            </a:fld>
            <a:endParaRPr lang="en-US" dirty="0"/>
          </a:p>
        </p:txBody>
      </p:sp>
    </p:spTree>
    <p:extLst>
      <p:ext uri="{BB962C8B-B14F-4D97-AF65-F5344CB8AC3E}">
        <p14:creationId xmlns:p14="http://schemas.microsoft.com/office/powerpoint/2010/main" val="148737937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38812AC-6932-4237-89F9-62AD5239F2C0}" type="datetimeFigureOut">
              <a:rPr lang="en-US" smtClean="0"/>
              <a:t>3/25/2016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29C0A5-0735-4A7F-B104-398B12E5AB48}" type="slidenum">
              <a:rPr lang="en-US" smtClean="0"/>
              <a:t>‹#›</a:t>
            </a:fld>
            <a:endParaRPr lang="en-US" dirty="0"/>
          </a:p>
        </p:txBody>
      </p:sp>
    </p:spTree>
    <p:extLst>
      <p:ext uri="{BB962C8B-B14F-4D97-AF65-F5344CB8AC3E}">
        <p14:creationId xmlns:p14="http://schemas.microsoft.com/office/powerpoint/2010/main" val="3418124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p:cNvSpPr>
            <a:spLocks noGrp="1" noRot="1" noChangeAspect="1" noTextEdit="1"/>
          </p:cNvSpPr>
          <p:nvPr>
            <p:ph type="sldImg"/>
          </p:nvPr>
        </p:nvSpPr>
        <p:spPr>
          <a:ln/>
        </p:spPr>
      </p:sp>
      <p:sp>
        <p:nvSpPr>
          <p:cNvPr id="18435" name="Notes Placeholder 2"/>
          <p:cNvSpPr>
            <a:spLocks noGrp="1"/>
          </p:cNvSpPr>
          <p:nvPr>
            <p:ph type="body" idx="1"/>
          </p:nvPr>
        </p:nvSpPr>
        <p:spPr>
          <a:noFill/>
          <a:ln/>
        </p:spPr>
        <p:txBody>
          <a:bodyPr/>
          <a:lstStyle/>
          <a:p>
            <a:endParaRPr lang="en-US" dirty="0"/>
          </a:p>
        </p:txBody>
      </p:sp>
      <p:sp>
        <p:nvSpPr>
          <p:cNvPr id="18436" name="Slide Number Placeholder 3"/>
          <p:cNvSpPr>
            <a:spLocks noGrp="1"/>
          </p:cNvSpPr>
          <p:nvPr>
            <p:ph type="sldNum" sz="quarter" idx="5"/>
          </p:nvPr>
        </p:nvSpPr>
        <p:spPr>
          <a:noFill/>
        </p:spPr>
        <p:txBody>
          <a:bodyPr/>
          <a:lstStyle/>
          <a:p>
            <a:fld id="{706D2927-5C23-4ACC-9B88-88E83A96FFBA}"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26969323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12</a:t>
            </a:fld>
            <a:endParaRPr lang="en-US" dirty="0">
              <a:solidFill>
                <a:prstClr val="black"/>
              </a:solidFill>
            </a:endParaRPr>
          </a:p>
        </p:txBody>
      </p:sp>
    </p:spTree>
    <p:extLst>
      <p:ext uri="{BB962C8B-B14F-4D97-AF65-F5344CB8AC3E}">
        <p14:creationId xmlns:p14="http://schemas.microsoft.com/office/powerpoint/2010/main" val="3514463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13</a:t>
            </a:fld>
            <a:endParaRPr lang="en-US" dirty="0">
              <a:solidFill>
                <a:prstClr val="black"/>
              </a:solidFill>
            </a:endParaRPr>
          </a:p>
        </p:txBody>
      </p:sp>
    </p:spTree>
    <p:extLst>
      <p:ext uri="{BB962C8B-B14F-4D97-AF65-F5344CB8AC3E}">
        <p14:creationId xmlns:p14="http://schemas.microsoft.com/office/powerpoint/2010/main" val="26609482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15</a:t>
            </a:fld>
            <a:endParaRPr lang="en-US" dirty="0">
              <a:solidFill>
                <a:prstClr val="black"/>
              </a:solidFill>
            </a:endParaRPr>
          </a:p>
        </p:txBody>
      </p:sp>
    </p:spTree>
    <p:extLst>
      <p:ext uri="{BB962C8B-B14F-4D97-AF65-F5344CB8AC3E}">
        <p14:creationId xmlns:p14="http://schemas.microsoft.com/office/powerpoint/2010/main" val="16780005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16</a:t>
            </a:fld>
            <a:endParaRPr lang="en-US" dirty="0">
              <a:solidFill>
                <a:prstClr val="black"/>
              </a:solidFill>
            </a:endParaRPr>
          </a:p>
        </p:txBody>
      </p:sp>
    </p:spTree>
    <p:extLst>
      <p:ext uri="{BB962C8B-B14F-4D97-AF65-F5344CB8AC3E}">
        <p14:creationId xmlns:p14="http://schemas.microsoft.com/office/powerpoint/2010/main" val="6594475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17</a:t>
            </a:fld>
            <a:endParaRPr lang="en-US" dirty="0">
              <a:solidFill>
                <a:prstClr val="black"/>
              </a:solidFill>
            </a:endParaRPr>
          </a:p>
        </p:txBody>
      </p:sp>
    </p:spTree>
    <p:extLst>
      <p:ext uri="{BB962C8B-B14F-4D97-AF65-F5344CB8AC3E}">
        <p14:creationId xmlns:p14="http://schemas.microsoft.com/office/powerpoint/2010/main" val="10757432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18</a:t>
            </a:fld>
            <a:endParaRPr lang="en-US" dirty="0">
              <a:solidFill>
                <a:prstClr val="black"/>
              </a:solidFill>
            </a:endParaRPr>
          </a:p>
        </p:txBody>
      </p:sp>
    </p:spTree>
    <p:extLst>
      <p:ext uri="{BB962C8B-B14F-4D97-AF65-F5344CB8AC3E}">
        <p14:creationId xmlns:p14="http://schemas.microsoft.com/office/powerpoint/2010/main" val="21574585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19</a:t>
            </a:fld>
            <a:endParaRPr lang="en-US" dirty="0">
              <a:solidFill>
                <a:prstClr val="black"/>
              </a:solidFill>
            </a:endParaRPr>
          </a:p>
        </p:txBody>
      </p:sp>
    </p:spTree>
    <p:extLst>
      <p:ext uri="{BB962C8B-B14F-4D97-AF65-F5344CB8AC3E}">
        <p14:creationId xmlns:p14="http://schemas.microsoft.com/office/powerpoint/2010/main" val="79620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20</a:t>
            </a:fld>
            <a:endParaRPr lang="en-US" dirty="0">
              <a:solidFill>
                <a:prstClr val="black"/>
              </a:solidFill>
            </a:endParaRPr>
          </a:p>
        </p:txBody>
      </p:sp>
    </p:spTree>
    <p:extLst>
      <p:ext uri="{BB962C8B-B14F-4D97-AF65-F5344CB8AC3E}">
        <p14:creationId xmlns:p14="http://schemas.microsoft.com/office/powerpoint/2010/main" val="1840428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21</a:t>
            </a:fld>
            <a:endParaRPr lang="en-US" dirty="0">
              <a:solidFill>
                <a:prstClr val="black"/>
              </a:solidFill>
            </a:endParaRPr>
          </a:p>
        </p:txBody>
      </p:sp>
    </p:spTree>
    <p:extLst>
      <p:ext uri="{BB962C8B-B14F-4D97-AF65-F5344CB8AC3E}">
        <p14:creationId xmlns:p14="http://schemas.microsoft.com/office/powerpoint/2010/main" val="34845988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22</a:t>
            </a:fld>
            <a:endParaRPr lang="en-US" dirty="0">
              <a:solidFill>
                <a:prstClr val="black"/>
              </a:solidFill>
            </a:endParaRPr>
          </a:p>
        </p:txBody>
      </p:sp>
    </p:spTree>
    <p:extLst>
      <p:ext uri="{BB962C8B-B14F-4D97-AF65-F5344CB8AC3E}">
        <p14:creationId xmlns:p14="http://schemas.microsoft.com/office/powerpoint/2010/main" val="65335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3</a:t>
            </a:fld>
            <a:endParaRPr lang="en-US" dirty="0">
              <a:solidFill>
                <a:prstClr val="black"/>
              </a:solidFill>
            </a:endParaRPr>
          </a:p>
        </p:txBody>
      </p:sp>
    </p:spTree>
    <p:extLst>
      <p:ext uri="{BB962C8B-B14F-4D97-AF65-F5344CB8AC3E}">
        <p14:creationId xmlns:p14="http://schemas.microsoft.com/office/powerpoint/2010/main" val="27922923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23</a:t>
            </a:fld>
            <a:endParaRPr lang="en-US" dirty="0">
              <a:solidFill>
                <a:prstClr val="black"/>
              </a:solidFill>
            </a:endParaRPr>
          </a:p>
        </p:txBody>
      </p:sp>
    </p:spTree>
    <p:extLst>
      <p:ext uri="{BB962C8B-B14F-4D97-AF65-F5344CB8AC3E}">
        <p14:creationId xmlns:p14="http://schemas.microsoft.com/office/powerpoint/2010/main" val="15139191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25</a:t>
            </a:fld>
            <a:endParaRPr lang="en-US" dirty="0">
              <a:solidFill>
                <a:prstClr val="black"/>
              </a:solidFill>
            </a:endParaRPr>
          </a:p>
        </p:txBody>
      </p:sp>
    </p:spTree>
    <p:extLst>
      <p:ext uri="{BB962C8B-B14F-4D97-AF65-F5344CB8AC3E}">
        <p14:creationId xmlns:p14="http://schemas.microsoft.com/office/powerpoint/2010/main" val="39711486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26</a:t>
            </a:fld>
            <a:endParaRPr lang="en-US" dirty="0">
              <a:solidFill>
                <a:prstClr val="black"/>
              </a:solidFill>
            </a:endParaRPr>
          </a:p>
        </p:txBody>
      </p:sp>
    </p:spTree>
    <p:extLst>
      <p:ext uri="{BB962C8B-B14F-4D97-AF65-F5344CB8AC3E}">
        <p14:creationId xmlns:p14="http://schemas.microsoft.com/office/powerpoint/2010/main" val="16756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4</a:t>
            </a:fld>
            <a:endParaRPr lang="en-US" dirty="0">
              <a:solidFill>
                <a:prstClr val="black"/>
              </a:solidFill>
            </a:endParaRPr>
          </a:p>
        </p:txBody>
      </p:sp>
    </p:spTree>
    <p:extLst>
      <p:ext uri="{BB962C8B-B14F-4D97-AF65-F5344CB8AC3E}">
        <p14:creationId xmlns:p14="http://schemas.microsoft.com/office/powerpoint/2010/main" val="27683405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rial" charset="0"/>
              </a:rPr>
              <a:t> </a:t>
            </a:r>
          </a:p>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6</a:t>
            </a:fld>
            <a:endParaRPr lang="en-US" dirty="0">
              <a:solidFill>
                <a:prstClr val="black"/>
              </a:solidFill>
            </a:endParaRPr>
          </a:p>
        </p:txBody>
      </p:sp>
    </p:spTree>
    <p:extLst>
      <p:ext uri="{BB962C8B-B14F-4D97-AF65-F5344CB8AC3E}">
        <p14:creationId xmlns:p14="http://schemas.microsoft.com/office/powerpoint/2010/main" val="1001097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7</a:t>
            </a:fld>
            <a:endParaRPr lang="en-US" dirty="0">
              <a:solidFill>
                <a:prstClr val="black"/>
              </a:solidFill>
            </a:endParaRPr>
          </a:p>
        </p:txBody>
      </p:sp>
    </p:spTree>
    <p:extLst>
      <p:ext uri="{BB962C8B-B14F-4D97-AF65-F5344CB8AC3E}">
        <p14:creationId xmlns:p14="http://schemas.microsoft.com/office/powerpoint/2010/main" val="8223679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8</a:t>
            </a:fld>
            <a:endParaRPr lang="en-US" dirty="0">
              <a:solidFill>
                <a:prstClr val="black"/>
              </a:solidFill>
            </a:endParaRPr>
          </a:p>
        </p:txBody>
      </p:sp>
    </p:spTree>
    <p:extLst>
      <p:ext uri="{BB962C8B-B14F-4D97-AF65-F5344CB8AC3E}">
        <p14:creationId xmlns:p14="http://schemas.microsoft.com/office/powerpoint/2010/main" val="1740324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9</a:t>
            </a:fld>
            <a:endParaRPr lang="en-US" dirty="0">
              <a:solidFill>
                <a:prstClr val="black"/>
              </a:solidFill>
            </a:endParaRPr>
          </a:p>
        </p:txBody>
      </p:sp>
    </p:spTree>
    <p:extLst>
      <p:ext uri="{BB962C8B-B14F-4D97-AF65-F5344CB8AC3E}">
        <p14:creationId xmlns:p14="http://schemas.microsoft.com/office/powerpoint/2010/main" val="7272424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10</a:t>
            </a:fld>
            <a:endParaRPr lang="en-US" dirty="0">
              <a:solidFill>
                <a:prstClr val="black"/>
              </a:solidFill>
            </a:endParaRPr>
          </a:p>
        </p:txBody>
      </p:sp>
    </p:spTree>
    <p:extLst>
      <p:ext uri="{BB962C8B-B14F-4D97-AF65-F5344CB8AC3E}">
        <p14:creationId xmlns:p14="http://schemas.microsoft.com/office/powerpoint/2010/main" val="41456953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3941D20-A5AA-4DBD-B1DA-C1003B041871}" type="slidenum">
              <a:rPr lang="en-US" smtClean="0">
                <a:solidFill>
                  <a:prstClr val="black"/>
                </a:solidFill>
              </a:rPr>
              <a:pPr>
                <a:defRPr/>
              </a:pPr>
              <a:t>11</a:t>
            </a:fld>
            <a:endParaRPr lang="en-US" dirty="0">
              <a:solidFill>
                <a:prstClr val="black"/>
              </a:solidFill>
            </a:endParaRPr>
          </a:p>
        </p:txBody>
      </p:sp>
    </p:spTree>
    <p:extLst>
      <p:ext uri="{BB962C8B-B14F-4D97-AF65-F5344CB8AC3E}">
        <p14:creationId xmlns:p14="http://schemas.microsoft.com/office/powerpoint/2010/main" val="15333597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www.regtap.info/" TargetMode="External"/><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www.regtap.info/" TargetMode="External"/><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51" name="Picture 2"/>
          <p:cNvPicPr>
            <a:picLocks noChangeAspect="1" noChangeArrowheads="1"/>
          </p:cNvPicPr>
          <p:nvPr userDrawn="1"/>
        </p:nvPicPr>
        <p:blipFill rotWithShape="1">
          <a:blip r:embed="rId2">
            <a:grayscl/>
            <a:extLst>
              <a:ext uri="{28A0092B-C50C-407E-A947-70E740481C1C}">
                <a14:useLocalDpi xmlns:a14="http://schemas.microsoft.com/office/drawing/2010/main" val="0"/>
              </a:ext>
            </a:extLst>
          </a:blip>
          <a:srcRect l="10327" t="3117" r="8294" b="6525"/>
          <a:stretch/>
        </p:blipFill>
        <p:spPr bwMode="auto">
          <a:xfrm>
            <a:off x="7257"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2" name="Rectangle 51"/>
          <p:cNvSpPr/>
          <p:nvPr userDrawn="1"/>
        </p:nvSpPr>
        <p:spPr>
          <a:xfrm>
            <a:off x="2168072" y="8039"/>
            <a:ext cx="6975928" cy="6866617"/>
          </a:xfrm>
          <a:prstGeom prst="rect">
            <a:avLst/>
          </a:prstGeom>
          <a:solidFill>
            <a:schemeClr val="bg1">
              <a:alpha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Connector 26"/>
          <p:cNvCxnSpPr/>
          <p:nvPr userDrawn="1"/>
        </p:nvCxnSpPr>
        <p:spPr>
          <a:xfrm>
            <a:off x="7257" y="5334000"/>
            <a:ext cx="9144000" cy="0"/>
          </a:xfrm>
          <a:prstGeom prst="line">
            <a:avLst/>
          </a:prstGeom>
          <a:ln w="19050">
            <a:solidFill>
              <a:srgbClr val="19407F"/>
            </a:solidFill>
            <a:prstDash val="solid"/>
          </a:ln>
        </p:spPr>
        <p:style>
          <a:lnRef idx="1">
            <a:schemeClr val="accent1"/>
          </a:lnRef>
          <a:fillRef idx="0">
            <a:schemeClr val="accent1"/>
          </a:fillRef>
          <a:effectRef idx="0">
            <a:schemeClr val="accent1"/>
          </a:effectRef>
          <a:fontRef idx="minor">
            <a:schemeClr val="tx1"/>
          </a:fontRef>
        </p:style>
      </p:cxnSp>
      <p:sp>
        <p:nvSpPr>
          <p:cNvPr id="33" name="Rectangle 32"/>
          <p:cNvSpPr/>
          <p:nvPr userDrawn="1"/>
        </p:nvSpPr>
        <p:spPr>
          <a:xfrm>
            <a:off x="7257" y="-1"/>
            <a:ext cx="2057400" cy="6866617"/>
          </a:xfrm>
          <a:prstGeom prst="rect">
            <a:avLst/>
          </a:prstGeom>
          <a:solidFill>
            <a:srgbClr val="FBDF49"/>
          </a:solidFill>
          <a:ln>
            <a:noFill/>
          </a:ln>
          <a:effectLst>
            <a:outerShdw blurRad="63500" dist="381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p:cNvSpPr/>
          <p:nvPr userDrawn="1"/>
        </p:nvSpPr>
        <p:spPr>
          <a:xfrm flipH="1">
            <a:off x="55530" y="-8617"/>
            <a:ext cx="2179810" cy="6866617"/>
          </a:xfrm>
          <a:prstGeom prst="rect">
            <a:avLst/>
          </a:prstGeom>
          <a:solidFill>
            <a:srgbClr val="19407F"/>
          </a:solidFill>
          <a:ln>
            <a:noFill/>
          </a:ln>
          <a:effectLst>
            <a:outerShdw blurRad="63500" dist="381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Connector 34"/>
          <p:cNvCxnSpPr/>
          <p:nvPr userDrawn="1"/>
        </p:nvCxnSpPr>
        <p:spPr>
          <a:xfrm>
            <a:off x="1785257" y="-1"/>
            <a:ext cx="0" cy="6866618"/>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39" name="Rectangle 38"/>
          <p:cNvSpPr/>
          <p:nvPr userDrawn="1"/>
        </p:nvSpPr>
        <p:spPr>
          <a:xfrm>
            <a:off x="2346011" y="2269883"/>
            <a:ext cx="6721789" cy="1962967"/>
          </a:xfrm>
          <a:prstGeom prst="rect">
            <a:avLst/>
          </a:prstGeom>
          <a:solidFill>
            <a:srgbClr val="19407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p:cNvCxnSpPr/>
          <p:nvPr userDrawn="1"/>
        </p:nvCxnSpPr>
        <p:spPr>
          <a:xfrm>
            <a:off x="2252910" y="2303777"/>
            <a:ext cx="6738690" cy="12451"/>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userDrawn="1"/>
        </p:nvCxnSpPr>
        <p:spPr>
          <a:xfrm flipV="1">
            <a:off x="2235340" y="3996637"/>
            <a:ext cx="6756260" cy="5235"/>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5" name="Rectangle 24"/>
          <p:cNvSpPr/>
          <p:nvPr userDrawn="1"/>
        </p:nvSpPr>
        <p:spPr>
          <a:xfrm>
            <a:off x="4464224" y="2057400"/>
            <a:ext cx="230066" cy="2223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p:cNvSpPr/>
          <p:nvPr userDrawn="1"/>
        </p:nvSpPr>
        <p:spPr>
          <a:xfrm>
            <a:off x="4718104" y="2278500"/>
            <a:ext cx="230066" cy="1111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p:cNvSpPr/>
          <p:nvPr userDrawn="1"/>
        </p:nvSpPr>
        <p:spPr>
          <a:xfrm>
            <a:off x="4916476" y="3324917"/>
            <a:ext cx="230066" cy="1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p:cNvSpPr/>
          <p:nvPr userDrawn="1"/>
        </p:nvSpPr>
        <p:spPr>
          <a:xfrm>
            <a:off x="5146542" y="3515229"/>
            <a:ext cx="230066" cy="1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userDrawn="1"/>
        </p:nvSpPr>
        <p:spPr>
          <a:xfrm>
            <a:off x="6648992" y="3901801"/>
            <a:ext cx="230066" cy="1111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p:cNvSpPr/>
          <p:nvPr userDrawn="1"/>
        </p:nvSpPr>
        <p:spPr>
          <a:xfrm>
            <a:off x="6378227" y="4010489"/>
            <a:ext cx="230066" cy="2223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6" name="Straight Connector 55"/>
          <p:cNvCxnSpPr/>
          <p:nvPr userDrawn="1"/>
        </p:nvCxnSpPr>
        <p:spPr>
          <a:xfrm>
            <a:off x="2438400" y="3747376"/>
            <a:ext cx="6712857" cy="0"/>
          </a:xfrm>
          <a:prstGeom prst="line">
            <a:avLst/>
          </a:prstGeom>
          <a:ln w="1905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userDrawn="1"/>
        </p:nvCxnSpPr>
        <p:spPr>
          <a:xfrm flipV="1">
            <a:off x="2346011" y="2504581"/>
            <a:ext cx="6645589" cy="22986"/>
          </a:xfrm>
          <a:prstGeom prst="line">
            <a:avLst/>
          </a:prstGeom>
          <a:ln w="1905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8" name="Text Placeholder 6"/>
          <p:cNvSpPr>
            <a:spLocks noGrp="1"/>
          </p:cNvSpPr>
          <p:nvPr>
            <p:ph type="body" sz="quarter" idx="10" hasCustomPrompt="1"/>
          </p:nvPr>
        </p:nvSpPr>
        <p:spPr>
          <a:xfrm>
            <a:off x="2327729" y="2800653"/>
            <a:ext cx="6663871" cy="889230"/>
          </a:xfrm>
        </p:spPr>
        <p:txBody>
          <a:bodyPr anchor="ctr">
            <a:normAutofit/>
          </a:bodyPr>
          <a:lstStyle>
            <a:lvl1pPr marL="0" indent="0" algn="ctr">
              <a:buNone/>
              <a:defRPr sz="3600" b="0" baseline="0">
                <a:solidFill>
                  <a:schemeClr val="bg1"/>
                </a:solidFill>
                <a:latin typeface="Baskerville Old Face" panose="02020602080505020303" pitchFamily="18" charset="0"/>
              </a:defRPr>
            </a:lvl1pPr>
          </a:lstStyle>
          <a:p>
            <a:pPr lvl="0"/>
            <a:r>
              <a:rPr lang="en-US" dirty="0"/>
              <a:t>              ENTER SLIDE TITLE HERE</a:t>
            </a:r>
          </a:p>
        </p:txBody>
      </p:sp>
      <p:sp>
        <p:nvSpPr>
          <p:cNvPr id="28" name="TextBox 27"/>
          <p:cNvSpPr txBox="1"/>
          <p:nvPr userDrawn="1"/>
        </p:nvSpPr>
        <p:spPr>
          <a:xfrm>
            <a:off x="2999153" y="4413356"/>
            <a:ext cx="5257800" cy="830997"/>
          </a:xfrm>
          <a:prstGeom prst="rect">
            <a:avLst/>
          </a:prstGeom>
          <a:noFill/>
        </p:spPr>
        <p:txBody>
          <a:bodyPr wrap="square" rtlCol="0">
            <a:spAutoFit/>
          </a:bodyPr>
          <a:lstStyle/>
          <a:p>
            <a:pPr algn="ctr"/>
            <a:r>
              <a:rPr lang="en-US" sz="2400" b="1" strike="noStrike" spc="0" baseline="0" dirty="0">
                <a:solidFill>
                  <a:srgbClr val="19407F"/>
                </a:solidFill>
                <a:latin typeface="Gill Sans MT" panose="020B0502020104020203" pitchFamily="34" charset="0"/>
                <a:ea typeface="Yu Mincho Demibold" panose="02020600000000000000" pitchFamily="18" charset="-128"/>
              </a:rPr>
              <a:t>ANNUAL QUALIFIED HEALTH </a:t>
            </a:r>
            <a:r>
              <a:rPr lang="en-US" sz="2400" b="1" spc="60" baseline="0" dirty="0">
                <a:solidFill>
                  <a:srgbClr val="19407F"/>
                </a:solidFill>
                <a:latin typeface="Gill Sans MT" panose="020B0502020104020203" pitchFamily="34" charset="0"/>
                <a:ea typeface="Yu Mincho Demibold" panose="02020600000000000000" pitchFamily="18" charset="-128"/>
              </a:rPr>
              <a:t>PLAN ISSUER CONFERENCE</a:t>
            </a:r>
          </a:p>
        </p:txBody>
      </p:sp>
      <p:sp>
        <p:nvSpPr>
          <p:cNvPr id="30" name="Rectangle 29"/>
          <p:cNvSpPr/>
          <p:nvPr userDrawn="1"/>
        </p:nvSpPr>
        <p:spPr>
          <a:xfrm>
            <a:off x="2104849" y="5452646"/>
            <a:ext cx="7046408" cy="400110"/>
          </a:xfrm>
          <a:prstGeom prst="rect">
            <a:avLst/>
          </a:prstGeom>
        </p:spPr>
        <p:txBody>
          <a:bodyPr wrap="square">
            <a:spAutoFit/>
          </a:bodyPr>
          <a:lstStyle/>
          <a:p>
            <a:pPr algn="ctr"/>
            <a:r>
              <a:rPr lang="en-US" sz="2000" b="0" spc="300" dirty="0">
                <a:solidFill>
                  <a:srgbClr val="19407F"/>
                </a:solidFill>
                <a:latin typeface="Gill Sans MT" panose="020B0502020104020203" pitchFamily="34" charset="0"/>
                <a:ea typeface="Gulim" panose="020B0600000101010101" pitchFamily="34" charset="-127"/>
                <a:cs typeface="Segoe UI Semilight" panose="020B0402040204020203" pitchFamily="34" charset="0"/>
              </a:rPr>
              <a:t>MARCH</a:t>
            </a:r>
            <a:r>
              <a:rPr lang="en-US" sz="2000" b="0" spc="300" baseline="0" dirty="0">
                <a:solidFill>
                  <a:srgbClr val="19407F"/>
                </a:solidFill>
                <a:latin typeface="Gill Sans MT" panose="020B0502020104020203" pitchFamily="34" charset="0"/>
                <a:ea typeface="Gulim" panose="020B0600000101010101" pitchFamily="34" charset="-127"/>
                <a:cs typeface="Segoe UI Semilight" panose="020B0402040204020203" pitchFamily="34" charset="0"/>
              </a:rPr>
              <a:t> </a:t>
            </a:r>
            <a:r>
              <a:rPr lang="en-US" sz="2000" b="0" spc="300" dirty="0">
                <a:solidFill>
                  <a:srgbClr val="19407F"/>
                </a:solidFill>
                <a:latin typeface="Gill Sans MT" panose="020B0502020104020203" pitchFamily="34" charset="0"/>
                <a:ea typeface="Gulim" panose="020B0600000101010101" pitchFamily="34" charset="-127"/>
                <a:cs typeface="Segoe UI Semilight" panose="020B0402040204020203" pitchFamily="34" charset="0"/>
              </a:rPr>
              <a:t>28th, 2016 </a:t>
            </a:r>
          </a:p>
        </p:txBody>
      </p:sp>
      <p:pic>
        <p:nvPicPr>
          <p:cNvPr id="24" name="Picture 2" title="CMS Logo"/>
          <p:cNvPicPr>
            <a:picLocks noChangeAspect="1" noChangeArrowheads="1"/>
          </p:cNvPicPr>
          <p:nvPr userDrawn="1"/>
        </p:nvPicPr>
        <p:blipFill>
          <a:blip r:embed="rId3" cstate="print">
            <a:biLevel thresh="25000"/>
            <a:extLst>
              <a:ext uri="{28A0092B-C50C-407E-A947-70E740481C1C}">
                <a14:useLocalDpi xmlns:a14="http://schemas.microsoft.com/office/drawing/2010/main" val="0"/>
              </a:ext>
            </a:extLst>
          </a:blip>
          <a:srcRect/>
          <a:stretch>
            <a:fillRect/>
          </a:stretch>
        </p:blipFill>
        <p:spPr bwMode="auto">
          <a:xfrm>
            <a:off x="117929" y="6070234"/>
            <a:ext cx="1555230" cy="646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33773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7C9006-B929-4D5E-B838-C27855FC5D5D}" type="datetimeFigureOut">
              <a:rPr lang="en-US" smtClean="0"/>
              <a:t>3/25/2016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0E294B7-EB37-4275-A133-2C047D13B206}" type="slidenum">
              <a:rPr lang="en-US" smtClean="0"/>
              <a:t>‹#›</a:t>
            </a:fld>
            <a:endParaRPr lang="en-US" dirty="0"/>
          </a:p>
        </p:txBody>
      </p:sp>
    </p:spTree>
    <p:extLst>
      <p:ext uri="{BB962C8B-B14F-4D97-AF65-F5344CB8AC3E}">
        <p14:creationId xmlns:p14="http://schemas.microsoft.com/office/powerpoint/2010/main" val="1352026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99034" l="0" r="100000">
                        <a14:foregroundMark x1="86196" y1="84058" x2="86196" y2="84058"/>
                        <a14:foregroundMark x1="84912" y1="92754" x2="85393" y2="46135"/>
                        <a14:foregroundMark x1="88122" y1="50242" x2="95987" y2="88164"/>
                        <a14:foregroundMark x1="19583" y1="47343" x2="29695" y2="55556"/>
                        <a14:foregroundMark x1="62761" y1="51932" x2="66774" y2="44686"/>
                        <a14:foregroundMark x1="45907" y1="70773" x2="45586" y2="60870"/>
                        <a14:foregroundMark x1="26966" y1="43237" x2="26966" y2="43237"/>
                        <a14:foregroundMark x1="2247" y1="74638" x2="2247" y2="74638"/>
                        <a14:foregroundMark x1="1926" y1="74396" x2="14446" y2="86957"/>
                        <a14:foregroundMark x1="5457" y1="86957" x2="34350" y2="91787"/>
                        <a14:foregroundMark x1="5457" y1="93478" x2="3210" y2="82126"/>
                        <a14:foregroundMark x1="22953" y1="97585" x2="38202" y2="94686"/>
                        <a14:foregroundMark x1="96790" y1="95169" x2="98555" y2="82367"/>
                      </a14:backgroundRemoval>
                    </a14:imgEffect>
                  </a14:imgLayer>
                </a14:imgProps>
              </a:ext>
              <a:ext uri="{28A0092B-C50C-407E-A947-70E740481C1C}">
                <a14:useLocalDpi xmlns:a14="http://schemas.microsoft.com/office/drawing/2010/main" val="0"/>
              </a:ext>
            </a:extLst>
          </a:blip>
          <a:stretch>
            <a:fillRect/>
          </a:stretch>
        </p:blipFill>
        <p:spPr>
          <a:xfrm>
            <a:off x="-51816" y="3558673"/>
            <a:ext cx="4928616" cy="3299327"/>
          </a:xfrm>
          <a:prstGeom prst="rect">
            <a:avLst/>
          </a:prstGeom>
          <a:effectLst>
            <a:softEdge rad="38100"/>
          </a:effectLst>
        </p:spPr>
      </p:pic>
      <p:grpSp>
        <p:nvGrpSpPr>
          <p:cNvPr id="7" name="Group 6"/>
          <p:cNvGrpSpPr/>
          <p:nvPr userDrawn="1"/>
        </p:nvGrpSpPr>
        <p:grpSpPr>
          <a:xfrm>
            <a:off x="0" y="0"/>
            <a:ext cx="9144000" cy="3567884"/>
            <a:chOff x="0" y="0"/>
            <a:chExt cx="9144000" cy="3293431"/>
          </a:xfrm>
        </p:grpSpPr>
        <p:sp>
          <p:nvSpPr>
            <p:cNvPr id="8" name="Rectangle 7"/>
            <p:cNvSpPr/>
            <p:nvPr userDrawn="1"/>
          </p:nvSpPr>
          <p:spPr>
            <a:xfrm>
              <a:off x="0" y="962090"/>
              <a:ext cx="9144000" cy="2331341"/>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 name="Rectangle 8"/>
            <p:cNvSpPr/>
            <p:nvPr userDrawn="1"/>
          </p:nvSpPr>
          <p:spPr>
            <a:xfrm>
              <a:off x="0" y="0"/>
              <a:ext cx="9144000" cy="3055828"/>
            </a:xfrm>
            <a:prstGeom prst="rect">
              <a:avLst/>
            </a:prstGeom>
            <a:solidFill>
              <a:srgbClr val="001642"/>
            </a:solidFill>
            <a:ln>
              <a:solidFill>
                <a:srgbClr val="0016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a:xfrm>
            <a:off x="722313" y="1728787"/>
            <a:ext cx="7772400" cy="1362075"/>
          </a:xfrm>
        </p:spPr>
        <p:txBody>
          <a:bodyPr anchor="t"/>
          <a:lstStyle>
            <a:lvl1pPr algn="l">
              <a:defRPr sz="40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722313" y="228600"/>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53E67CEA-B292-41BC-9C86-852128F16858}" type="slidenum">
              <a:rPr lang="en-US" smtClean="0"/>
              <a:t>‹#›</a:t>
            </a:fld>
            <a:endParaRPr lang="en-US" dirty="0"/>
          </a:p>
        </p:txBody>
      </p:sp>
    </p:spTree>
    <p:extLst>
      <p:ext uri="{BB962C8B-B14F-4D97-AF65-F5344CB8AC3E}">
        <p14:creationId xmlns:p14="http://schemas.microsoft.com/office/powerpoint/2010/main" val="23633914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grpSp>
        <p:nvGrpSpPr>
          <p:cNvPr id="7" name="Group 6" descr="Decorative Image"/>
          <p:cNvGrpSpPr/>
          <p:nvPr userDrawn="1"/>
        </p:nvGrpSpPr>
        <p:grpSpPr>
          <a:xfrm>
            <a:off x="0" y="0"/>
            <a:ext cx="9144000" cy="1338440"/>
            <a:chOff x="0" y="0"/>
            <a:chExt cx="9144000" cy="1338440"/>
          </a:xfrm>
        </p:grpSpPr>
        <p:sp>
          <p:nvSpPr>
            <p:cNvPr id="8" name="Rectangle 7"/>
            <p:cNvSpPr/>
            <p:nvPr userDrawn="1"/>
          </p:nvSpPr>
          <p:spPr>
            <a:xfrm>
              <a:off x="3048000" y="457200"/>
              <a:ext cx="6096000" cy="81899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 name="Flowchart: Multidocument 8"/>
            <p:cNvSpPr/>
            <p:nvPr userDrawn="1"/>
          </p:nvSpPr>
          <p:spPr>
            <a:xfrm>
              <a:off x="0" y="0"/>
              <a:ext cx="9144000" cy="1338440"/>
            </a:xfrm>
            <a:prstGeom prst="flowChartMultidocument">
              <a:avLst/>
            </a:prstGeom>
            <a:ln/>
          </p:spPr>
          <p:style>
            <a:lnRef idx="1">
              <a:schemeClr val="accent1"/>
            </a:lnRef>
            <a:fillRef idx="3">
              <a:schemeClr val="accent1"/>
            </a:fillRef>
            <a:effectRef idx="2">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0" name="Rectangle 9"/>
            <p:cNvSpPr/>
            <p:nvPr userDrawn="1"/>
          </p:nvSpPr>
          <p:spPr>
            <a:xfrm>
              <a:off x="0" y="347821"/>
              <a:ext cx="9144000" cy="844902"/>
            </a:xfrm>
            <a:prstGeom prst="rect">
              <a:avLst/>
            </a:prstGeom>
            <a:solidFill>
              <a:srgbClr val="001642"/>
            </a:solidFill>
            <a:ln>
              <a:solidFill>
                <a:srgbClr val="0016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a:xfrm>
            <a:off x="457200" y="212072"/>
            <a:ext cx="8229600" cy="114300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53E67CEA-B292-41BC-9C86-852128F16858}" type="slidenum">
              <a:rPr lang="en-US" smtClean="0"/>
              <a:t>‹#›</a:t>
            </a:fld>
            <a:endParaRPr lang="en-US" dirty="0"/>
          </a:p>
        </p:txBody>
      </p:sp>
      <p:pic>
        <p:nvPicPr>
          <p:cNvPr id="11" name="Content Placeholder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0" y="6248400"/>
            <a:ext cx="1600200" cy="547435"/>
          </a:xfrm>
          <a:prstGeom prst="rect">
            <a:avLst/>
          </a:prstGeom>
        </p:spPr>
      </p:pic>
      <p:sp>
        <p:nvSpPr>
          <p:cNvPr id="12" name="TextBox 11"/>
          <p:cNvSpPr txBox="1"/>
          <p:nvPr userDrawn="1"/>
        </p:nvSpPr>
        <p:spPr>
          <a:xfrm>
            <a:off x="3048000" y="6412468"/>
            <a:ext cx="3124200" cy="338554"/>
          </a:xfrm>
          <a:prstGeom prst="rect">
            <a:avLst/>
          </a:prstGeom>
          <a:noFill/>
        </p:spPr>
        <p:txBody>
          <a:bodyPr wrap="square" rtlCol="0">
            <a:spAutoFit/>
          </a:bodyPr>
          <a:lstStyle/>
          <a:p>
            <a:pPr algn="ctr"/>
            <a:r>
              <a:rPr lang="en-US" sz="1600" dirty="0">
                <a:latin typeface="Cambria" panose="02040503050406030204" pitchFamily="18" charset="0"/>
                <a:hlinkClick r:id="rId3"/>
              </a:rPr>
              <a:t>https://www.REGTAP.info</a:t>
            </a:r>
            <a:r>
              <a:rPr lang="en-US" sz="1600" baseline="0" dirty="0">
                <a:latin typeface="Cambria" panose="02040503050406030204" pitchFamily="18" charset="0"/>
              </a:rPr>
              <a:t> </a:t>
            </a:r>
            <a:endParaRPr lang="en-US" sz="1600" dirty="0">
              <a:latin typeface="Cambria" panose="02040503050406030204" pitchFamily="18" charset="0"/>
            </a:endParaRPr>
          </a:p>
        </p:txBody>
      </p:sp>
    </p:spTree>
    <p:extLst>
      <p:ext uri="{BB962C8B-B14F-4D97-AF65-F5344CB8AC3E}">
        <p14:creationId xmlns:p14="http://schemas.microsoft.com/office/powerpoint/2010/main" val="40850298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grpSp>
        <p:nvGrpSpPr>
          <p:cNvPr id="10" name="Group 9"/>
          <p:cNvGrpSpPr/>
          <p:nvPr userDrawn="1"/>
        </p:nvGrpSpPr>
        <p:grpSpPr>
          <a:xfrm>
            <a:off x="0" y="1199992"/>
            <a:ext cx="9154236" cy="3067208"/>
            <a:chOff x="0" y="1199992"/>
            <a:chExt cx="9154236" cy="3067208"/>
          </a:xfrm>
        </p:grpSpPr>
        <p:grpSp>
          <p:nvGrpSpPr>
            <p:cNvPr id="11" name="Group 10"/>
            <p:cNvGrpSpPr/>
            <p:nvPr userDrawn="1"/>
          </p:nvGrpSpPr>
          <p:grpSpPr>
            <a:xfrm rot="10800000">
              <a:off x="10236" y="1199992"/>
              <a:ext cx="9144000" cy="2590800"/>
              <a:chOff x="0" y="0"/>
              <a:chExt cx="9144000" cy="2590800"/>
            </a:xfrm>
          </p:grpSpPr>
          <p:sp>
            <p:nvSpPr>
              <p:cNvPr id="16" name="Rectangle 15"/>
              <p:cNvSpPr/>
              <p:nvPr userDrawn="1"/>
            </p:nvSpPr>
            <p:spPr>
              <a:xfrm>
                <a:off x="3048000" y="1543208"/>
                <a:ext cx="6096000" cy="81899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7" name="Flowchart: Multidocument 16"/>
              <p:cNvSpPr/>
              <p:nvPr userDrawn="1"/>
            </p:nvSpPr>
            <p:spPr>
              <a:xfrm>
                <a:off x="0" y="0"/>
                <a:ext cx="9144000" cy="2590800"/>
              </a:xfrm>
              <a:prstGeom prst="flowChartMultidocument">
                <a:avLst/>
              </a:prstGeom>
              <a:ln/>
            </p:spPr>
            <p:style>
              <a:lnRef idx="1">
                <a:schemeClr val="accent1"/>
              </a:lnRef>
              <a:fillRef idx="3">
                <a:schemeClr val="accent1"/>
              </a:fillRef>
              <a:effectRef idx="2">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grpSp>
        <p:grpSp>
          <p:nvGrpSpPr>
            <p:cNvPr id="12" name="Group 11"/>
            <p:cNvGrpSpPr/>
            <p:nvPr userDrawn="1"/>
          </p:nvGrpSpPr>
          <p:grpSpPr>
            <a:xfrm>
              <a:off x="0" y="1645920"/>
              <a:ext cx="9144000" cy="2621280"/>
              <a:chOff x="0" y="-30480"/>
              <a:chExt cx="9144000" cy="2621280"/>
            </a:xfrm>
          </p:grpSpPr>
          <p:sp>
            <p:nvSpPr>
              <p:cNvPr id="13" name="Rectangle 12"/>
              <p:cNvSpPr/>
              <p:nvPr userDrawn="1"/>
            </p:nvSpPr>
            <p:spPr>
              <a:xfrm>
                <a:off x="3048000" y="1543208"/>
                <a:ext cx="6096000" cy="81899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4" name="Flowchart: Multidocument 13"/>
              <p:cNvSpPr/>
              <p:nvPr userDrawn="1"/>
            </p:nvSpPr>
            <p:spPr>
              <a:xfrm>
                <a:off x="0" y="0"/>
                <a:ext cx="9144000" cy="2590800"/>
              </a:xfrm>
              <a:prstGeom prst="flowChartMultidocument">
                <a:avLst/>
              </a:prstGeom>
              <a:ln/>
            </p:spPr>
            <p:style>
              <a:lnRef idx="1">
                <a:schemeClr val="accent1"/>
              </a:lnRef>
              <a:fillRef idx="3">
                <a:schemeClr val="accent1"/>
              </a:fillRef>
              <a:effectRef idx="2">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5" name="Rectangle 14"/>
              <p:cNvSpPr/>
              <p:nvPr userDrawn="1"/>
            </p:nvSpPr>
            <p:spPr>
              <a:xfrm>
                <a:off x="0" y="-30480"/>
                <a:ext cx="9144000" cy="2240280"/>
              </a:xfrm>
              <a:prstGeom prst="rect">
                <a:avLst/>
              </a:prstGeom>
              <a:solidFill>
                <a:srgbClr val="001642"/>
              </a:solidFill>
              <a:ln>
                <a:solidFill>
                  <a:srgbClr val="0016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Title 1"/>
          <p:cNvSpPr>
            <a:spLocks noGrp="1"/>
          </p:cNvSpPr>
          <p:nvPr>
            <p:ph type="ctrTitle"/>
          </p:nvPr>
        </p:nvSpPr>
        <p:spPr>
          <a:xfrm>
            <a:off x="685800" y="2130425"/>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4343400"/>
            <a:ext cx="6400800" cy="1752600"/>
          </a:xfrm>
        </p:spPr>
        <p:txBody>
          <a:bodyPr/>
          <a:lstStyle>
            <a:lvl1pPr marL="0" indent="0" algn="ctr">
              <a:buNone/>
              <a:defRPr>
                <a:solidFill>
                  <a:srgbClr val="00164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6" name="Slide Number Placeholder 5"/>
          <p:cNvSpPr>
            <a:spLocks noGrp="1"/>
          </p:cNvSpPr>
          <p:nvPr>
            <p:ph type="sldNum" sz="quarter" idx="12"/>
          </p:nvPr>
        </p:nvSpPr>
        <p:spPr/>
        <p:txBody>
          <a:bodyPr/>
          <a:lstStyle/>
          <a:p>
            <a:fld id="{53E67CEA-B292-41BC-9C86-852128F16858}" type="slidenum">
              <a:rPr lang="en-US" smtClean="0"/>
              <a:t>‹#›</a:t>
            </a:fld>
            <a:endParaRPr lang="en-US" dirty="0"/>
          </a:p>
        </p:txBody>
      </p:sp>
      <p:pic>
        <p:nvPicPr>
          <p:cNvPr id="18" name="Content Placeholder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0" y="6248400"/>
            <a:ext cx="1600200" cy="547435"/>
          </a:xfrm>
          <a:prstGeom prst="rect">
            <a:avLst/>
          </a:prstGeom>
        </p:spPr>
      </p:pic>
      <p:sp>
        <p:nvSpPr>
          <p:cNvPr id="19" name="TextBox 18"/>
          <p:cNvSpPr txBox="1"/>
          <p:nvPr userDrawn="1"/>
        </p:nvSpPr>
        <p:spPr>
          <a:xfrm>
            <a:off x="3048000" y="6412468"/>
            <a:ext cx="3124200" cy="338554"/>
          </a:xfrm>
          <a:prstGeom prst="rect">
            <a:avLst/>
          </a:prstGeom>
          <a:noFill/>
        </p:spPr>
        <p:txBody>
          <a:bodyPr wrap="square" rtlCol="0">
            <a:spAutoFit/>
          </a:bodyPr>
          <a:lstStyle/>
          <a:p>
            <a:pPr algn="ctr"/>
            <a:r>
              <a:rPr lang="en-US" sz="1600" dirty="0">
                <a:latin typeface="Cambria" panose="02040503050406030204" pitchFamily="18" charset="0"/>
                <a:hlinkClick r:id="rId3"/>
              </a:rPr>
              <a:t>https://www.REGTAP.info</a:t>
            </a:r>
            <a:r>
              <a:rPr lang="en-US" sz="1600" baseline="0" dirty="0">
                <a:latin typeface="Cambria" panose="02040503050406030204" pitchFamily="18" charset="0"/>
              </a:rPr>
              <a:t> </a:t>
            </a:r>
            <a:endParaRPr lang="en-US" sz="1600" dirty="0">
              <a:latin typeface="Cambria" panose="02040503050406030204" pitchFamily="18" charset="0"/>
            </a:endParaRPr>
          </a:p>
        </p:txBody>
      </p:sp>
    </p:spTree>
    <p:extLst>
      <p:ext uri="{BB962C8B-B14F-4D97-AF65-F5344CB8AC3E}">
        <p14:creationId xmlns:p14="http://schemas.microsoft.com/office/powerpoint/2010/main" val="1727373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rotWithShape="1">
          <a:blip r:embed="rId2">
            <a:grayscl/>
            <a:extLst>
              <a:ext uri="{28A0092B-C50C-407E-A947-70E740481C1C}">
                <a14:useLocalDpi xmlns:a14="http://schemas.microsoft.com/office/drawing/2010/main" val="0"/>
              </a:ext>
            </a:extLst>
          </a:blip>
          <a:srcRect l="10327" t="3117" r="8294" b="6525"/>
          <a:stretch/>
        </p:blipFill>
        <p:spPr bwMode="auto">
          <a:xfrm>
            <a:off x="7257"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userDrawn="1"/>
        </p:nvSpPr>
        <p:spPr>
          <a:xfrm>
            <a:off x="0" y="0"/>
            <a:ext cx="9151257" cy="6866617"/>
          </a:xfrm>
          <a:prstGeom prst="rect">
            <a:avLst/>
          </a:prstGeom>
          <a:solidFill>
            <a:schemeClr val="bg1">
              <a:alpha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p:cNvGrpSpPr/>
          <p:nvPr userDrawn="1"/>
        </p:nvGrpSpPr>
        <p:grpSpPr>
          <a:xfrm>
            <a:off x="2285999" y="2167949"/>
            <a:ext cx="6705601" cy="1946851"/>
            <a:chOff x="7257" y="-1"/>
            <a:chExt cx="9144000" cy="2175451"/>
          </a:xfrm>
        </p:grpSpPr>
        <p:sp>
          <p:nvSpPr>
            <p:cNvPr id="10" name="Rectangle 9"/>
            <p:cNvSpPr/>
            <p:nvPr userDrawn="1"/>
          </p:nvSpPr>
          <p:spPr>
            <a:xfrm>
              <a:off x="7257" y="0"/>
              <a:ext cx="9144000" cy="2175450"/>
            </a:xfrm>
            <a:prstGeom prst="rect">
              <a:avLst/>
            </a:prstGeom>
            <a:solidFill>
              <a:srgbClr val="19407F"/>
            </a:solidFill>
            <a:ln>
              <a:noFill/>
            </a:ln>
            <a:effectLst>
              <a:outerShdw blurRad="63500" dist="38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p:cNvCxnSpPr/>
            <p:nvPr userDrawn="1"/>
          </p:nvCxnSpPr>
          <p:spPr>
            <a:xfrm>
              <a:off x="7257" y="221305"/>
              <a:ext cx="9144000"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7257" y="1955581"/>
              <a:ext cx="9144000"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4" name="Rectangle 13"/>
            <p:cNvSpPr/>
            <p:nvPr userDrawn="1"/>
          </p:nvSpPr>
          <p:spPr>
            <a:xfrm>
              <a:off x="4464224" y="-1"/>
              <a:ext cx="230066" cy="2223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userDrawn="1"/>
          </p:nvSpPr>
          <p:spPr>
            <a:xfrm>
              <a:off x="4718104" y="221099"/>
              <a:ext cx="230066" cy="1111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4916476" y="1267516"/>
              <a:ext cx="230066" cy="1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userDrawn="1"/>
          </p:nvSpPr>
          <p:spPr>
            <a:xfrm>
              <a:off x="5146542" y="1457828"/>
              <a:ext cx="230066" cy="1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6648992" y="1844400"/>
              <a:ext cx="230066" cy="1111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userDrawn="1"/>
          </p:nvSpPr>
          <p:spPr>
            <a:xfrm>
              <a:off x="6378227" y="1953088"/>
              <a:ext cx="230066" cy="2223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p:cNvCxnSpPr/>
            <p:nvPr userDrawn="1"/>
          </p:nvCxnSpPr>
          <p:spPr>
            <a:xfrm>
              <a:off x="7257" y="1689975"/>
              <a:ext cx="9144000" cy="0"/>
            </a:xfrm>
            <a:prstGeom prst="line">
              <a:avLst/>
            </a:prstGeom>
            <a:ln w="1905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userDrawn="1"/>
          </p:nvCxnSpPr>
          <p:spPr>
            <a:xfrm>
              <a:off x="7257" y="445471"/>
              <a:ext cx="9144000" cy="0"/>
            </a:xfrm>
            <a:prstGeom prst="line">
              <a:avLst/>
            </a:prstGeom>
            <a:ln w="19050">
              <a:solidFill>
                <a:schemeClr val="bg1"/>
              </a:solidFill>
              <a:prstDash val="solid"/>
            </a:ln>
          </p:spPr>
          <p:style>
            <a:lnRef idx="1">
              <a:schemeClr val="accent1"/>
            </a:lnRef>
            <a:fillRef idx="0">
              <a:schemeClr val="accent1"/>
            </a:fillRef>
            <a:effectRef idx="0">
              <a:schemeClr val="accent1"/>
            </a:effectRef>
            <a:fontRef idx="minor">
              <a:schemeClr val="tx1"/>
            </a:fontRef>
          </p:style>
        </p:cxnSp>
      </p:grpSp>
      <p:sp>
        <p:nvSpPr>
          <p:cNvPr id="5" name="Rectangle 4"/>
          <p:cNvSpPr/>
          <p:nvPr userDrawn="1"/>
        </p:nvSpPr>
        <p:spPr>
          <a:xfrm>
            <a:off x="7257" y="-1"/>
            <a:ext cx="2057400" cy="6866617"/>
          </a:xfrm>
          <a:prstGeom prst="rect">
            <a:avLst/>
          </a:prstGeom>
          <a:solidFill>
            <a:srgbClr val="FBDF49"/>
          </a:solidFill>
          <a:ln>
            <a:noFill/>
          </a:ln>
          <a:effectLst>
            <a:outerShdw blurRad="63500" dist="381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7257" y="-17409"/>
            <a:ext cx="1912257" cy="6866617"/>
          </a:xfrm>
          <a:prstGeom prst="rect">
            <a:avLst/>
          </a:prstGeom>
          <a:solidFill>
            <a:srgbClr val="19407F"/>
          </a:solidFill>
          <a:ln>
            <a:noFill/>
          </a:ln>
          <a:effectLst>
            <a:outerShdw blurRad="63500" dist="381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Connector 6"/>
          <p:cNvCxnSpPr/>
          <p:nvPr userDrawn="1"/>
        </p:nvCxnSpPr>
        <p:spPr>
          <a:xfrm>
            <a:off x="1785257" y="0"/>
            <a:ext cx="0" cy="6866617"/>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4" name="Text Placeholder 6"/>
          <p:cNvSpPr>
            <a:spLocks noGrp="1"/>
          </p:cNvSpPr>
          <p:nvPr>
            <p:ph type="body" sz="quarter" idx="10" hasCustomPrompt="1"/>
          </p:nvPr>
        </p:nvSpPr>
        <p:spPr>
          <a:xfrm>
            <a:off x="2064657" y="2701349"/>
            <a:ext cx="7079343" cy="1038120"/>
          </a:xfrm>
        </p:spPr>
        <p:txBody>
          <a:bodyPr anchor="ctr">
            <a:noAutofit/>
          </a:bodyPr>
          <a:lstStyle>
            <a:lvl1pPr marL="0" indent="0" algn="ctr">
              <a:buNone/>
              <a:defRPr sz="3300">
                <a:solidFill>
                  <a:schemeClr val="bg1"/>
                </a:solidFill>
                <a:latin typeface="Baskerville Old Face" panose="02020602080505020303" pitchFamily="18" charset="0"/>
              </a:defRPr>
            </a:lvl1pPr>
          </a:lstStyle>
          <a:p>
            <a:pPr lvl="0"/>
            <a:r>
              <a:rPr lang="en-US" dirty="0"/>
              <a:t>  ENTER TRANSITION TITLE HERE</a:t>
            </a:r>
          </a:p>
        </p:txBody>
      </p:sp>
      <p:pic>
        <p:nvPicPr>
          <p:cNvPr id="28" name="Picture 2" title="CMS Logo"/>
          <p:cNvPicPr>
            <a:picLocks noChangeAspect="1" noChangeArrowheads="1"/>
          </p:cNvPicPr>
          <p:nvPr userDrawn="1"/>
        </p:nvPicPr>
        <p:blipFill>
          <a:blip r:embed="rId3" cstate="print">
            <a:biLevel thresh="25000"/>
            <a:extLst>
              <a:ext uri="{28A0092B-C50C-407E-A947-70E740481C1C}">
                <a14:useLocalDpi xmlns:a14="http://schemas.microsoft.com/office/drawing/2010/main" val="0"/>
              </a:ext>
            </a:extLst>
          </a:blip>
          <a:srcRect/>
          <a:stretch>
            <a:fillRect/>
          </a:stretch>
        </p:blipFill>
        <p:spPr bwMode="auto">
          <a:xfrm>
            <a:off x="117929" y="6070234"/>
            <a:ext cx="1555230" cy="646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5074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rotWithShape="1">
          <a:blip r:embed="rId2">
            <a:grayscl/>
            <a:extLst>
              <a:ext uri="{28A0092B-C50C-407E-A947-70E740481C1C}">
                <a14:useLocalDpi xmlns:a14="http://schemas.microsoft.com/office/drawing/2010/main" val="0"/>
              </a:ext>
            </a:extLst>
          </a:blip>
          <a:srcRect l="10327" t="3117" r="8294" b="6525"/>
          <a:stretch/>
        </p:blipFill>
        <p:spPr bwMode="auto">
          <a:xfrm>
            <a:off x="7257"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userDrawn="1"/>
        </p:nvSpPr>
        <p:spPr>
          <a:xfrm>
            <a:off x="0" y="0"/>
            <a:ext cx="9151257" cy="6866617"/>
          </a:xfrm>
          <a:prstGeom prst="rect">
            <a:avLst/>
          </a:prstGeom>
          <a:solidFill>
            <a:schemeClr val="bg1">
              <a:alpha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userDrawn="1"/>
        </p:nvGrpSpPr>
        <p:grpSpPr>
          <a:xfrm>
            <a:off x="0" y="0"/>
            <a:ext cx="589503" cy="6858000"/>
            <a:chOff x="629697" y="0"/>
            <a:chExt cx="589503" cy="6858000"/>
          </a:xfrm>
        </p:grpSpPr>
        <p:sp>
          <p:nvSpPr>
            <p:cNvPr id="18" name="Rectangle 17"/>
            <p:cNvSpPr/>
            <p:nvPr userDrawn="1"/>
          </p:nvSpPr>
          <p:spPr>
            <a:xfrm>
              <a:off x="629697" y="0"/>
              <a:ext cx="589503" cy="6857999"/>
            </a:xfrm>
            <a:prstGeom prst="rect">
              <a:avLst/>
            </a:prstGeom>
            <a:solidFill>
              <a:srgbClr val="FBDF49"/>
            </a:solidFill>
            <a:ln>
              <a:noFill/>
            </a:ln>
            <a:effectLst>
              <a:outerShdw blurRad="63500" dist="381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userDrawn="1"/>
          </p:nvSpPr>
          <p:spPr>
            <a:xfrm>
              <a:off x="629697" y="0"/>
              <a:ext cx="406259" cy="6858000"/>
            </a:xfrm>
            <a:prstGeom prst="rect">
              <a:avLst/>
            </a:prstGeom>
            <a:solidFill>
              <a:srgbClr val="19407F"/>
            </a:solidFill>
            <a:ln>
              <a:noFill/>
            </a:ln>
            <a:effectLst>
              <a:outerShdw blurRad="63500" dist="381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p:cNvCxnSpPr/>
            <p:nvPr userDrawn="1"/>
          </p:nvCxnSpPr>
          <p:spPr>
            <a:xfrm>
              <a:off x="838200" y="0"/>
              <a:ext cx="0" cy="6857999"/>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sp>
        <p:nvSpPr>
          <p:cNvPr id="7" name="Rectangle 6"/>
          <p:cNvSpPr/>
          <p:nvPr userDrawn="1"/>
        </p:nvSpPr>
        <p:spPr>
          <a:xfrm>
            <a:off x="0" y="0"/>
            <a:ext cx="9151257" cy="1267517"/>
          </a:xfrm>
          <a:prstGeom prst="rect">
            <a:avLst/>
          </a:prstGeom>
          <a:solidFill>
            <a:srgbClr val="19407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p:cNvCxnSpPr/>
          <p:nvPr userDrawn="1"/>
        </p:nvCxnSpPr>
        <p:spPr>
          <a:xfrm>
            <a:off x="7257" y="114300"/>
            <a:ext cx="9144000"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7257" y="1112520"/>
            <a:ext cx="9144000"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a:off x="4464224" y="-1"/>
            <a:ext cx="230066" cy="2223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4718104" y="221099"/>
            <a:ext cx="230066" cy="1111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4916476" y="1267516"/>
            <a:ext cx="230066" cy="1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5146542" y="1457828"/>
            <a:ext cx="230066" cy="1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6648992" y="1844400"/>
            <a:ext cx="230066" cy="1111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userDrawn="1"/>
        </p:nvSpPr>
        <p:spPr>
          <a:xfrm>
            <a:off x="6378227" y="1953088"/>
            <a:ext cx="230066" cy="2223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0" name="Straight Connector 19"/>
          <p:cNvCxnSpPr/>
          <p:nvPr userDrawn="1"/>
        </p:nvCxnSpPr>
        <p:spPr>
          <a:xfrm>
            <a:off x="1905000" y="222360"/>
            <a:ext cx="0" cy="783362"/>
          </a:xfrm>
          <a:prstGeom prst="line">
            <a:avLst/>
          </a:prstGeom>
          <a:ln w="5715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2" name="Text Placeholder 6"/>
          <p:cNvSpPr>
            <a:spLocks noGrp="1"/>
          </p:cNvSpPr>
          <p:nvPr>
            <p:ph type="body" sz="quarter" idx="10" hasCustomPrompt="1"/>
          </p:nvPr>
        </p:nvSpPr>
        <p:spPr>
          <a:xfrm>
            <a:off x="2057401" y="228600"/>
            <a:ext cx="7010400" cy="685800"/>
          </a:xfrm>
        </p:spPr>
        <p:txBody>
          <a:bodyPr anchor="ctr">
            <a:normAutofit/>
          </a:bodyPr>
          <a:lstStyle>
            <a:lvl1pPr marL="0" indent="0" algn="ctr">
              <a:buNone/>
              <a:defRPr sz="2800">
                <a:solidFill>
                  <a:schemeClr val="bg1"/>
                </a:solidFill>
                <a:latin typeface="Baskerville Old Face" panose="02020602080505020303" pitchFamily="18" charset="0"/>
              </a:defRPr>
            </a:lvl1pPr>
          </a:lstStyle>
          <a:p>
            <a:pPr lvl="0"/>
            <a:r>
              <a:rPr lang="en-US" dirty="0"/>
              <a:t>ENTER CONTENT TITLE HERE</a:t>
            </a:r>
          </a:p>
        </p:txBody>
      </p:sp>
      <p:pic>
        <p:nvPicPr>
          <p:cNvPr id="24" name="Picture 2" title="CMS Logo"/>
          <p:cNvPicPr>
            <a:picLocks noChangeAspect="1" noChangeArrowheads="1"/>
          </p:cNvPicPr>
          <p:nvPr userDrawn="1"/>
        </p:nvPicPr>
        <p:blipFill>
          <a:blip r:embed="rId3" cstate="print">
            <a:biLevel thresh="25000"/>
            <a:extLst>
              <a:ext uri="{28A0092B-C50C-407E-A947-70E740481C1C}">
                <a14:useLocalDpi xmlns:a14="http://schemas.microsoft.com/office/drawing/2010/main" val="0"/>
              </a:ext>
            </a:extLst>
          </a:blip>
          <a:srcRect/>
          <a:stretch>
            <a:fillRect/>
          </a:stretch>
        </p:blipFill>
        <p:spPr bwMode="auto">
          <a:xfrm>
            <a:off x="117929" y="290555"/>
            <a:ext cx="1555230" cy="646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2" name="Rectangle 31"/>
          <p:cNvSpPr/>
          <p:nvPr userDrawn="1"/>
        </p:nvSpPr>
        <p:spPr>
          <a:xfrm>
            <a:off x="1828800" y="114300"/>
            <a:ext cx="152400" cy="106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p:cNvSpPr/>
          <p:nvPr userDrawn="1"/>
        </p:nvSpPr>
        <p:spPr>
          <a:xfrm>
            <a:off x="1828800" y="1005722"/>
            <a:ext cx="152400" cy="106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Content Placeholder 5"/>
          <p:cNvSpPr>
            <a:spLocks noGrp="1"/>
          </p:cNvSpPr>
          <p:nvPr>
            <p:ph sz="quarter" idx="11"/>
          </p:nvPr>
        </p:nvSpPr>
        <p:spPr>
          <a:xfrm>
            <a:off x="705896" y="1354842"/>
            <a:ext cx="8361904" cy="4980871"/>
          </a:xfrm>
        </p:spPr>
        <p:txBody>
          <a:bodyPr>
            <a:normAutofit/>
          </a:bodyPr>
          <a:lstStyle>
            <a:lvl1pPr>
              <a:defRPr sz="2800">
                <a:solidFill>
                  <a:srgbClr val="19407F"/>
                </a:solidFill>
              </a:defRPr>
            </a:lvl1pPr>
            <a:lvl2pPr>
              <a:defRPr sz="2400">
                <a:solidFill>
                  <a:srgbClr val="19407F"/>
                </a:solidFill>
              </a:defRPr>
            </a:lvl2pPr>
            <a:lvl3pPr>
              <a:defRPr sz="2000">
                <a:solidFill>
                  <a:srgbClr val="19407F"/>
                </a:solidFill>
              </a:defRPr>
            </a:lvl3pPr>
            <a:lvl4pPr>
              <a:defRPr sz="1800">
                <a:solidFill>
                  <a:srgbClr val="19407F"/>
                </a:solidFill>
              </a:defRPr>
            </a:lvl4pPr>
            <a:lvl5pPr>
              <a:defRPr sz="1800">
                <a:solidFill>
                  <a:srgbClr val="19407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03493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77C9006-B929-4D5E-B838-C27855FC5D5D}" type="datetimeFigureOut">
              <a:rPr lang="en-US" smtClean="0"/>
              <a:t>3/25/2016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0E294B7-EB37-4275-A133-2C047D13B206}" type="slidenum">
              <a:rPr lang="en-US" smtClean="0"/>
              <a:t>‹#›</a:t>
            </a:fld>
            <a:endParaRPr lang="en-US" dirty="0"/>
          </a:p>
        </p:txBody>
      </p:sp>
    </p:spTree>
    <p:extLst>
      <p:ext uri="{BB962C8B-B14F-4D97-AF65-F5344CB8AC3E}">
        <p14:creationId xmlns:p14="http://schemas.microsoft.com/office/powerpoint/2010/main" val="1942695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77C9006-B929-4D5E-B838-C27855FC5D5D}" type="datetimeFigureOut">
              <a:rPr lang="en-US" smtClean="0"/>
              <a:t>3/25/2016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0E294B7-EB37-4275-A133-2C047D13B206}" type="slidenum">
              <a:rPr lang="en-US" smtClean="0"/>
              <a:t>‹#›</a:t>
            </a:fld>
            <a:endParaRPr lang="en-US" dirty="0"/>
          </a:p>
        </p:txBody>
      </p:sp>
    </p:spTree>
    <p:extLst>
      <p:ext uri="{BB962C8B-B14F-4D97-AF65-F5344CB8AC3E}">
        <p14:creationId xmlns:p14="http://schemas.microsoft.com/office/powerpoint/2010/main" val="3972091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77C9006-B929-4D5E-B838-C27855FC5D5D}" type="datetimeFigureOut">
              <a:rPr lang="en-US" smtClean="0"/>
              <a:t>3/25/2016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0E294B7-EB37-4275-A133-2C047D13B206}" type="slidenum">
              <a:rPr lang="en-US" smtClean="0"/>
              <a:t>‹#›</a:t>
            </a:fld>
            <a:endParaRPr lang="en-US" dirty="0"/>
          </a:p>
        </p:txBody>
      </p:sp>
    </p:spTree>
    <p:extLst>
      <p:ext uri="{BB962C8B-B14F-4D97-AF65-F5344CB8AC3E}">
        <p14:creationId xmlns:p14="http://schemas.microsoft.com/office/powerpoint/2010/main" val="2756412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7C9006-B929-4D5E-B838-C27855FC5D5D}" type="datetimeFigureOut">
              <a:rPr lang="en-US" smtClean="0"/>
              <a:t>3/25/2016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0E294B7-EB37-4275-A133-2C047D13B206}" type="slidenum">
              <a:rPr lang="en-US" smtClean="0"/>
              <a:t>‹#›</a:t>
            </a:fld>
            <a:endParaRPr lang="en-US" dirty="0"/>
          </a:p>
        </p:txBody>
      </p:sp>
    </p:spTree>
    <p:extLst>
      <p:ext uri="{BB962C8B-B14F-4D97-AF65-F5344CB8AC3E}">
        <p14:creationId xmlns:p14="http://schemas.microsoft.com/office/powerpoint/2010/main" val="944820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7C9006-B929-4D5E-B838-C27855FC5D5D}" type="datetimeFigureOut">
              <a:rPr lang="en-US" smtClean="0"/>
              <a:t>3/25/2016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0E294B7-EB37-4275-A133-2C047D13B206}" type="slidenum">
              <a:rPr lang="en-US" smtClean="0"/>
              <a:t>‹#›</a:t>
            </a:fld>
            <a:endParaRPr lang="en-US" dirty="0"/>
          </a:p>
        </p:txBody>
      </p:sp>
    </p:spTree>
    <p:extLst>
      <p:ext uri="{BB962C8B-B14F-4D97-AF65-F5344CB8AC3E}">
        <p14:creationId xmlns:p14="http://schemas.microsoft.com/office/powerpoint/2010/main" val="4123751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7C9006-B929-4D5E-B838-C27855FC5D5D}" type="datetimeFigureOut">
              <a:rPr lang="en-US" smtClean="0"/>
              <a:t>3/25/2016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0E294B7-EB37-4275-A133-2C047D13B206}" type="slidenum">
              <a:rPr lang="en-US" smtClean="0"/>
              <a:t>‹#›</a:t>
            </a:fld>
            <a:endParaRPr lang="en-US" dirty="0"/>
          </a:p>
        </p:txBody>
      </p:sp>
    </p:spTree>
    <p:extLst>
      <p:ext uri="{BB962C8B-B14F-4D97-AF65-F5344CB8AC3E}">
        <p14:creationId xmlns:p14="http://schemas.microsoft.com/office/powerpoint/2010/main" val="905172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7C9006-B929-4D5E-B838-C27855FC5D5D}" type="datetimeFigureOut">
              <a:rPr lang="en-US" smtClean="0"/>
              <a:t>3/25/2016</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E294B7-EB37-4275-A133-2C047D13B206}" type="slidenum">
              <a:rPr lang="en-US" smtClean="0"/>
              <a:t>‹#›</a:t>
            </a:fld>
            <a:endParaRPr lang="en-US" dirty="0"/>
          </a:p>
        </p:txBody>
      </p:sp>
    </p:spTree>
    <p:extLst>
      <p:ext uri="{BB962C8B-B14F-4D97-AF65-F5344CB8AC3E}">
        <p14:creationId xmlns:p14="http://schemas.microsoft.com/office/powerpoint/2010/main" val="3250319729"/>
      </p:ext>
    </p:extLst>
  </p:cSld>
  <p:clrMap bg1="lt1" tx1="dk1" bg2="lt2" tx2="dk2" accent1="accent1" accent2="accent2" accent3="accent3" accent4="accent4" accent5="accent5" accent6="accent6" hlink="hlink" folHlink="folHlink"/>
  <p:sldLayoutIdLst>
    <p:sldLayoutId id="2147483660"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1" r:id="rId11"/>
    <p:sldLayoutId id="2147483662" r:id="rId12"/>
    <p:sldLayoutId id="2147483663"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26.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regtap.info/"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portal.cms.gov/"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mailto:CMS_FEPS@cms.hhs.gov"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portal.cms.gov/"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438400" y="2667000"/>
            <a:ext cx="6400800" cy="990600"/>
          </a:xfrm>
        </p:spPr>
        <p:txBody>
          <a:bodyPr/>
          <a:lstStyle/>
          <a:p>
            <a:endParaRPr lang="en-US" sz="3600" dirty="0"/>
          </a:p>
          <a:p>
            <a:r>
              <a:rPr lang="en-US" sz="4000" dirty="0">
                <a:latin typeface="+mj-lt"/>
              </a:rPr>
              <a:t>HIOS Portal Release 20.00 Issuer Training</a:t>
            </a:r>
          </a:p>
          <a:p>
            <a:endParaRPr lang="en-US" dirty="0"/>
          </a:p>
        </p:txBody>
      </p:sp>
    </p:spTree>
    <p:extLst>
      <p:ext uri="{BB962C8B-B14F-4D97-AF65-F5344CB8AC3E}">
        <p14:creationId xmlns:p14="http://schemas.microsoft.com/office/powerpoint/2010/main" val="4284201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7010400" y="6356350"/>
            <a:ext cx="2133600" cy="365125"/>
          </a:xfrm>
        </p:spPr>
        <p:txBody>
          <a:bodyPr/>
          <a:lstStyle/>
          <a:p>
            <a:pPr>
              <a:defRPr/>
            </a:pPr>
            <a:fld id="{CD30D34D-8C50-4CB3-8982-DFF0EE2C809B}" type="slidenum">
              <a:rPr lang="en-US" smtClean="0">
                <a:solidFill>
                  <a:srgbClr val="FFFFFF">
                    <a:lumMod val="50000"/>
                  </a:srgbClr>
                </a:solidFill>
              </a:rPr>
              <a:pPr>
                <a:defRPr/>
              </a:pPr>
              <a:t>10</a:t>
            </a:fld>
            <a:endParaRPr lang="en-US" dirty="0">
              <a:solidFill>
                <a:srgbClr val="FFFFFF">
                  <a:lumMod val="50000"/>
                </a:srgbClr>
              </a:solidFill>
            </a:endParaRPr>
          </a:p>
        </p:txBody>
      </p:sp>
      <p:sp>
        <p:nvSpPr>
          <p:cNvPr id="11" name="Content Placeholder 2"/>
          <p:cNvSpPr txBox="1">
            <a:spLocks/>
          </p:cNvSpPr>
          <p:nvPr/>
        </p:nvSpPr>
        <p:spPr bwMode="auto">
          <a:xfrm>
            <a:off x="685800" y="1371600"/>
            <a:ext cx="3276600" cy="548639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57200" indent="-457200">
              <a:buFont typeface="+mj-lt"/>
              <a:buAutoNum type="arabicPeriod" startAt="3"/>
              <a:tabLst>
                <a:tab pos="393700" algn="l"/>
              </a:tabLst>
            </a:pPr>
            <a:r>
              <a:rPr lang="en-US" sz="2200" dirty="0">
                <a:solidFill>
                  <a:srgbClr val="19407F"/>
                </a:solidFill>
                <a:latin typeface="Calibri" panose="020F0502020204030204" pitchFamily="34" charset="0"/>
                <a:cs typeface="Arial" pitchFamily="34" charset="0"/>
              </a:rPr>
              <a:t>On the Role Management tab, Navigate to the “Request Role” tab.</a:t>
            </a:r>
          </a:p>
          <a:p>
            <a:pPr marL="457200" indent="-457200">
              <a:buFont typeface="+mj-lt"/>
              <a:buAutoNum type="arabicPeriod" startAt="3"/>
              <a:tabLst>
                <a:tab pos="393700" algn="l"/>
              </a:tabLst>
            </a:pPr>
            <a:r>
              <a:rPr lang="en-US" sz="2200" dirty="0">
                <a:solidFill>
                  <a:srgbClr val="19407F"/>
                </a:solidFill>
                <a:latin typeface="Calibri" panose="020F0502020204030204" pitchFamily="34" charset="0"/>
                <a:cs typeface="Arial" pitchFamily="34" charset="0"/>
              </a:rPr>
              <a:t> Select the HIOS Portal module from the drop-down menu</a:t>
            </a:r>
          </a:p>
          <a:p>
            <a:pPr marL="457200" indent="-457200">
              <a:buFont typeface="+mj-lt"/>
              <a:buAutoNum type="arabicPeriod" startAt="3"/>
              <a:tabLst>
                <a:tab pos="393700" algn="l"/>
              </a:tabLst>
            </a:pPr>
            <a:r>
              <a:rPr lang="en-US" sz="2200" dirty="0">
                <a:solidFill>
                  <a:srgbClr val="19407F"/>
                </a:solidFill>
                <a:latin typeface="Calibri" panose="020F0502020204030204" pitchFamily="34" charset="0"/>
                <a:cs typeface="Arial" pitchFamily="34" charset="0"/>
              </a:rPr>
              <a:t>Users will need to enter an Issuer ID or Federal EIN/TIN to proceed with a role request submission</a:t>
            </a:r>
          </a:p>
          <a:p>
            <a:endParaRPr lang="en-US" sz="2000" dirty="0">
              <a:solidFill>
                <a:srgbClr val="19407F"/>
              </a:solidFill>
              <a:latin typeface="Cambria" panose="02040503050406030204" pitchFamily="18" charset="0"/>
              <a:cs typeface="Arial" pitchFamily="34" charset="0"/>
            </a:endParaRPr>
          </a:p>
        </p:txBody>
      </p:sp>
      <p:sp>
        <p:nvSpPr>
          <p:cNvPr id="9" name="Title 1"/>
          <p:cNvSpPr>
            <a:spLocks noGrp="1"/>
          </p:cNvSpPr>
          <p:nvPr>
            <p:ph type="body" sz="quarter" idx="10"/>
          </p:nvPr>
        </p:nvSpPr>
        <p:spPr>
          <a:xfrm>
            <a:off x="1600200" y="152401"/>
            <a:ext cx="7543800" cy="1066800"/>
          </a:xfrm>
        </p:spPr>
        <p:txBody>
          <a:bodyPr>
            <a:noAutofit/>
          </a:bodyPr>
          <a:lstStyle/>
          <a:p>
            <a:r>
              <a:rPr lang="en-US" sz="3200" dirty="0">
                <a:latin typeface="+mj-lt"/>
              </a:rPr>
              <a:t>Requesting User Roles in HIOS Continued</a:t>
            </a:r>
          </a:p>
        </p:txBody>
      </p:sp>
      <p:sp>
        <p:nvSpPr>
          <p:cNvPr id="2" name="Rectangle 1"/>
          <p:cNvSpPr/>
          <p:nvPr/>
        </p:nvSpPr>
        <p:spPr>
          <a:xfrm>
            <a:off x="5131837" y="3944946"/>
            <a:ext cx="1797223" cy="307777"/>
          </a:xfrm>
          <a:prstGeom prst="rect">
            <a:avLst/>
          </a:prstGeom>
        </p:spPr>
        <p:txBody>
          <a:bodyPr wrap="none">
            <a:spAutoFit/>
          </a:bodyPr>
          <a:lstStyle/>
          <a:p>
            <a:pPr marL="140970" marR="0" algn="ctr">
              <a:spcBef>
                <a:spcPts val="0"/>
              </a:spcBef>
              <a:spcAft>
                <a:spcPts val="0"/>
              </a:spcAft>
            </a:pPr>
            <a:r>
              <a:rPr lang="en-US" sz="1400" b="1" dirty="0">
                <a:solidFill>
                  <a:srgbClr val="19407F"/>
                </a:solidFill>
                <a:ea typeface="Arial" panose="020B0604020202020204" pitchFamily="34" charset="0"/>
                <a:cs typeface="Times New Roman" panose="02020603050405020304" pitchFamily="18" charset="0"/>
              </a:rPr>
              <a:t>HIOS –Request Role</a:t>
            </a:r>
            <a:endParaRPr lang="en-US" sz="1400" b="1" dirty="0">
              <a:solidFill>
                <a:srgbClr val="19407F"/>
              </a:solidFill>
              <a:effectLst/>
              <a:ea typeface="Calibri" panose="020F0502020204030204" pitchFamily="34" charset="0"/>
              <a:cs typeface="Times New Roman" panose="02020603050405020304" pitchFamily="18" charset="0"/>
            </a:endParaRPr>
          </a:p>
        </p:txBody>
      </p:sp>
      <p:pic>
        <p:nvPicPr>
          <p:cNvPr id="1028" name="Picture 4" descr="C:\Users\SPARUC~1\AppData\Local\Temp\SNAGHTML1de6a20f.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62400" y="1371601"/>
            <a:ext cx="4426537" cy="257334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C:\Users\SPARUC~1\AppData\Local\Temp\SNAGHTML1dee52bf.PNG"/>
          <p:cNvPicPr/>
          <p:nvPr/>
        </p:nvPicPr>
        <p:blipFill>
          <a:blip r:embed="rId4">
            <a:extLst>
              <a:ext uri="{28A0092B-C50C-407E-A947-70E740481C1C}">
                <a14:useLocalDpi xmlns:a14="http://schemas.microsoft.com/office/drawing/2010/main" val="0"/>
              </a:ext>
            </a:extLst>
          </a:blip>
          <a:srcRect/>
          <a:stretch>
            <a:fillRect/>
          </a:stretch>
        </p:blipFill>
        <p:spPr bwMode="auto">
          <a:xfrm>
            <a:off x="4197252" y="4345922"/>
            <a:ext cx="4160881" cy="2318205"/>
          </a:xfrm>
          <a:prstGeom prst="rect">
            <a:avLst/>
          </a:prstGeom>
          <a:noFill/>
          <a:ln>
            <a:solidFill>
              <a:schemeClr val="accent1"/>
            </a:solidFill>
          </a:ln>
        </p:spPr>
      </p:pic>
      <p:sp>
        <p:nvSpPr>
          <p:cNvPr id="10" name="Down Arrow 9"/>
          <p:cNvSpPr/>
          <p:nvPr/>
        </p:nvSpPr>
        <p:spPr>
          <a:xfrm flipV="1">
            <a:off x="4897986" y="6151699"/>
            <a:ext cx="304800" cy="432882"/>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3" name="Down Arrow 12"/>
          <p:cNvSpPr/>
          <p:nvPr/>
        </p:nvSpPr>
        <p:spPr>
          <a:xfrm flipV="1">
            <a:off x="6259858" y="6584581"/>
            <a:ext cx="244361" cy="216440"/>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4" name="Down Arrow 13"/>
          <p:cNvSpPr/>
          <p:nvPr/>
        </p:nvSpPr>
        <p:spPr>
          <a:xfrm flipV="1">
            <a:off x="4745586" y="2592096"/>
            <a:ext cx="304800" cy="432882"/>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33681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7010400" y="6356350"/>
            <a:ext cx="2133600" cy="365125"/>
          </a:xfrm>
        </p:spPr>
        <p:txBody>
          <a:bodyPr/>
          <a:lstStyle/>
          <a:p>
            <a:pPr>
              <a:defRPr/>
            </a:pPr>
            <a:fld id="{CD30D34D-8C50-4CB3-8982-DFF0EE2C809B}" type="slidenum">
              <a:rPr lang="en-US" smtClean="0">
                <a:solidFill>
                  <a:srgbClr val="FFFFFF">
                    <a:lumMod val="50000"/>
                  </a:srgbClr>
                </a:solidFill>
              </a:rPr>
              <a:pPr>
                <a:defRPr/>
              </a:pPr>
              <a:t>11</a:t>
            </a:fld>
            <a:endParaRPr lang="en-US" dirty="0">
              <a:solidFill>
                <a:srgbClr val="FFFFFF">
                  <a:lumMod val="50000"/>
                </a:srgbClr>
              </a:solidFill>
            </a:endParaRPr>
          </a:p>
        </p:txBody>
      </p:sp>
      <p:sp>
        <p:nvSpPr>
          <p:cNvPr id="11" name="Content Placeholder 2"/>
          <p:cNvSpPr txBox="1">
            <a:spLocks/>
          </p:cNvSpPr>
          <p:nvPr/>
        </p:nvSpPr>
        <p:spPr bwMode="auto">
          <a:xfrm>
            <a:off x="685800" y="1371601"/>
            <a:ext cx="3657600" cy="534987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514350" indent="-514350">
              <a:buFont typeface="+mj-lt"/>
              <a:buAutoNum type="arabicPeriod"/>
            </a:pPr>
            <a:r>
              <a:rPr lang="en-US" sz="2800" dirty="0">
                <a:solidFill>
                  <a:srgbClr val="19407F"/>
                </a:solidFill>
                <a:latin typeface="Calibri" panose="020F0502020204030204" pitchFamily="34" charset="0"/>
                <a:cs typeface="Arial" pitchFamily="34" charset="0"/>
              </a:rPr>
              <a:t>HIOS role requests   will be approved in one to two business days.</a:t>
            </a:r>
          </a:p>
          <a:p>
            <a:pPr marL="514350" indent="-514350">
              <a:buFont typeface="+mj-lt"/>
              <a:buAutoNum type="arabicPeriod"/>
            </a:pPr>
            <a:r>
              <a:rPr lang="en-US" sz="2800" dirty="0">
                <a:solidFill>
                  <a:srgbClr val="19407F"/>
                </a:solidFill>
                <a:latin typeface="Calibri" panose="020F0502020204030204" pitchFamily="34" charset="0"/>
                <a:cs typeface="Arial" pitchFamily="34" charset="0"/>
              </a:rPr>
              <a:t>Once HIOS role requests have been approved, users will see their roles and access  permissions on the “View Existing Role” tab. </a:t>
            </a:r>
            <a:endParaRPr lang="en-US" sz="2800" dirty="0">
              <a:solidFill>
                <a:srgbClr val="19407F"/>
              </a:solidFill>
              <a:latin typeface="Cambria" panose="02040503050406030204" pitchFamily="18" charset="0"/>
              <a:cs typeface="Arial" pitchFamily="34" charset="0"/>
            </a:endParaRPr>
          </a:p>
        </p:txBody>
      </p:sp>
      <p:sp>
        <p:nvSpPr>
          <p:cNvPr id="9" name="Title 1"/>
          <p:cNvSpPr>
            <a:spLocks noGrp="1"/>
          </p:cNvSpPr>
          <p:nvPr>
            <p:ph type="body" sz="quarter" idx="10"/>
          </p:nvPr>
        </p:nvSpPr>
        <p:spPr>
          <a:xfrm>
            <a:off x="1600200" y="407397"/>
            <a:ext cx="7010400" cy="445754"/>
          </a:xfrm>
        </p:spPr>
        <p:txBody>
          <a:bodyPr>
            <a:noAutofit/>
          </a:bodyPr>
          <a:lstStyle/>
          <a:p>
            <a:r>
              <a:rPr lang="en-US" sz="4000" dirty="0">
                <a:latin typeface="+mj-lt"/>
              </a:rPr>
              <a:t>View Existing Roles</a:t>
            </a:r>
          </a:p>
        </p:txBody>
      </p:sp>
      <p:pic>
        <p:nvPicPr>
          <p:cNvPr id="8" name="Picture 7" descr="C:\Users\SPARUC~1\AppData\Local\Temp\SNAGHTML1e006df1.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8200" y="1289688"/>
            <a:ext cx="3523793" cy="5513700"/>
          </a:xfrm>
          <a:prstGeom prst="rect">
            <a:avLst/>
          </a:prstGeom>
          <a:noFill/>
          <a:ln>
            <a:noFill/>
          </a:ln>
        </p:spPr>
      </p:pic>
    </p:spTree>
    <p:extLst>
      <p:ext uri="{BB962C8B-B14F-4D97-AF65-F5344CB8AC3E}">
        <p14:creationId xmlns:p14="http://schemas.microsoft.com/office/powerpoint/2010/main" val="3757913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p:cNvSpPr>
            <a:spLocks noGrp="1"/>
          </p:cNvSpPr>
          <p:nvPr>
            <p:ph type="body" sz="quarter" idx="10"/>
          </p:nvPr>
        </p:nvSpPr>
        <p:spPr>
          <a:xfrm>
            <a:off x="2362200" y="2701349"/>
            <a:ext cx="6477000" cy="803851"/>
          </a:xfrm>
        </p:spPr>
        <p:txBody>
          <a:bodyPr/>
          <a:lstStyle/>
          <a:p>
            <a:r>
              <a:rPr lang="en-US" sz="3200" dirty="0">
                <a:latin typeface="+mj-lt"/>
              </a:rPr>
              <a:t>Overview of Manage Data Change Requests Functionality</a:t>
            </a:r>
          </a:p>
        </p:txBody>
      </p:sp>
    </p:spTree>
    <p:extLst>
      <p:ext uri="{BB962C8B-B14F-4D97-AF65-F5344CB8AC3E}">
        <p14:creationId xmlns:p14="http://schemas.microsoft.com/office/powerpoint/2010/main" val="6952440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610600" y="6553200"/>
            <a:ext cx="533400" cy="168275"/>
          </a:xfrm>
        </p:spPr>
        <p:txBody>
          <a:bodyPr/>
          <a:lstStyle/>
          <a:p>
            <a:pPr>
              <a:defRPr/>
            </a:pPr>
            <a:fld id="{CD30D34D-8C50-4CB3-8982-DFF0EE2C809B}" type="slidenum">
              <a:rPr lang="en-US" smtClean="0">
                <a:solidFill>
                  <a:srgbClr val="FFFFFF">
                    <a:lumMod val="50000"/>
                  </a:srgbClr>
                </a:solidFill>
              </a:rPr>
              <a:pPr>
                <a:defRPr/>
              </a:pPr>
              <a:t>13</a:t>
            </a:fld>
            <a:endParaRPr lang="en-US" dirty="0">
              <a:solidFill>
                <a:srgbClr val="FFFFFF">
                  <a:lumMod val="50000"/>
                </a:srgbClr>
              </a:solidFill>
            </a:endParaRPr>
          </a:p>
        </p:txBody>
      </p:sp>
      <p:sp>
        <p:nvSpPr>
          <p:cNvPr id="11" name="Content Placeholder 2"/>
          <p:cNvSpPr txBox="1">
            <a:spLocks/>
          </p:cNvSpPr>
          <p:nvPr/>
        </p:nvSpPr>
        <p:spPr bwMode="auto">
          <a:xfrm>
            <a:off x="609600" y="1295400"/>
            <a:ext cx="3932396" cy="552994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57200" lvl="1" indent="-457200">
              <a:buFont typeface="Wingdings" panose="05000000000000000000" pitchFamily="2" charset="2"/>
              <a:buChar char="Ø"/>
              <a:tabLst>
                <a:tab pos="393700" algn="l"/>
              </a:tabLst>
            </a:pPr>
            <a:r>
              <a:rPr lang="en-US" sz="2000" dirty="0">
                <a:solidFill>
                  <a:srgbClr val="19407F"/>
                </a:solidFill>
                <a:ea typeface="+mn-ea"/>
                <a:cs typeface="Arial" panose="020B0604020202020204" pitchFamily="34" charset="0"/>
              </a:rPr>
              <a:t>Access Manage Data Changes</a:t>
            </a:r>
          </a:p>
          <a:p>
            <a:pPr marL="0" lvl="1" indent="0">
              <a:buNone/>
              <a:tabLst>
                <a:tab pos="393700" algn="l"/>
              </a:tabLst>
            </a:pPr>
            <a:r>
              <a:rPr lang="en-US" sz="1800" dirty="0">
                <a:solidFill>
                  <a:srgbClr val="19407F"/>
                </a:solidFill>
                <a:cs typeface="Arial" panose="020B0604020202020204" pitchFamily="34" charset="0"/>
              </a:rPr>
              <a:t>On the HIOS Home page, select the  “Manage an Organization” button and then Select the “Manage Data Changes” tab.</a:t>
            </a:r>
          </a:p>
          <a:p>
            <a:pPr marL="0" lvl="1" indent="0">
              <a:buNone/>
              <a:tabLst>
                <a:tab pos="393700" algn="l"/>
              </a:tabLst>
            </a:pPr>
            <a:r>
              <a:rPr lang="en-US" sz="1800" dirty="0">
                <a:solidFill>
                  <a:srgbClr val="19407F"/>
                </a:solidFill>
                <a:cs typeface="Arial" panose="020B0604020202020204" pitchFamily="34" charset="0"/>
              </a:rPr>
              <a:t>	Note: Administrator users can also 	access the Manage Data Changes 	page 	through the "Create Request 	for Data Change” link on the “Edit  	Company” and the “Edit Issuer” 	pages.</a:t>
            </a:r>
          </a:p>
          <a:p>
            <a:pPr marL="0" lvl="1" indent="0">
              <a:buNone/>
              <a:tabLst>
                <a:tab pos="393700" algn="l"/>
              </a:tabLst>
            </a:pPr>
            <a:r>
              <a:rPr lang="en-US" sz="1800" dirty="0">
                <a:solidFill>
                  <a:srgbClr val="19407F"/>
                </a:solidFill>
                <a:cs typeface="Arial" panose="020B0604020202020204" pitchFamily="34" charset="0"/>
              </a:rPr>
              <a:t>Administrator users can do the following on the Manage Data Changes Page.</a:t>
            </a:r>
          </a:p>
          <a:p>
            <a:pPr lvl="3">
              <a:buFont typeface="Wingdings" panose="05000000000000000000" pitchFamily="2" charset="2"/>
              <a:buChar char="ü"/>
              <a:tabLst>
                <a:tab pos="393700" algn="l"/>
              </a:tabLst>
            </a:pPr>
            <a:r>
              <a:rPr lang="en-US" sz="1800" dirty="0">
                <a:solidFill>
                  <a:srgbClr val="19407F"/>
                </a:solidFill>
                <a:cs typeface="Arial" panose="020B0604020202020204" pitchFamily="34" charset="0"/>
              </a:rPr>
              <a:t>View status of existing Data Change Requests</a:t>
            </a:r>
          </a:p>
          <a:p>
            <a:pPr lvl="3">
              <a:buFont typeface="Wingdings" panose="05000000000000000000" pitchFamily="2" charset="2"/>
              <a:buChar char="ü"/>
              <a:tabLst>
                <a:tab pos="393700" algn="l"/>
              </a:tabLst>
            </a:pPr>
            <a:r>
              <a:rPr lang="en-US" sz="1800" dirty="0">
                <a:solidFill>
                  <a:srgbClr val="19407F"/>
                </a:solidFill>
                <a:cs typeface="Arial" panose="020B0604020202020204" pitchFamily="34" charset="0"/>
              </a:rPr>
              <a:t>Create New Data Change requests</a:t>
            </a:r>
          </a:p>
          <a:p>
            <a:pPr marL="457200" lvl="1" indent="-457200">
              <a:buFont typeface="+mj-lt"/>
              <a:buAutoNum type="arabicPeriod"/>
              <a:tabLst>
                <a:tab pos="393700" algn="l"/>
              </a:tabLst>
            </a:pPr>
            <a:endParaRPr lang="en-US" sz="1800" dirty="0">
              <a:solidFill>
                <a:srgbClr val="19407F"/>
              </a:solidFill>
              <a:cs typeface="Arial" panose="020B0604020202020204" pitchFamily="34" charset="0"/>
            </a:endParaRPr>
          </a:p>
          <a:p>
            <a:pPr marL="457200" lvl="1" indent="-457200">
              <a:buFont typeface="+mj-lt"/>
              <a:buAutoNum type="arabicPeriod"/>
              <a:tabLst>
                <a:tab pos="393700" algn="l"/>
              </a:tabLst>
            </a:pPr>
            <a:endParaRPr lang="en-US" sz="1800" dirty="0">
              <a:solidFill>
                <a:srgbClr val="19407F"/>
              </a:solidFill>
              <a:cs typeface="Arial" panose="020B0604020202020204" pitchFamily="34" charset="0"/>
            </a:endParaRPr>
          </a:p>
          <a:p>
            <a:pPr marL="457200" lvl="1" indent="-457200">
              <a:buFont typeface="+mj-lt"/>
              <a:buAutoNum type="arabicPeriod"/>
              <a:tabLst>
                <a:tab pos="393700" algn="l"/>
              </a:tabLst>
            </a:pPr>
            <a:endParaRPr lang="en-US" sz="2000" dirty="0">
              <a:solidFill>
                <a:srgbClr val="19407F"/>
              </a:solidFill>
              <a:ea typeface="+mn-ea"/>
              <a:cs typeface="Arial" panose="020B0604020202020204" pitchFamily="34" charset="0"/>
            </a:endParaRPr>
          </a:p>
          <a:p>
            <a:pPr marL="457200" lvl="1" indent="-457200">
              <a:buFont typeface="+mj-lt"/>
              <a:buAutoNum type="arabicPeriod"/>
              <a:tabLst>
                <a:tab pos="393700" algn="l"/>
              </a:tabLst>
            </a:pPr>
            <a:endParaRPr lang="en-US" sz="2000" dirty="0">
              <a:solidFill>
                <a:srgbClr val="19407F"/>
              </a:solidFill>
              <a:ea typeface="+mn-ea"/>
              <a:cs typeface="Arial" panose="020B0604020202020204" pitchFamily="34" charset="0"/>
            </a:endParaRPr>
          </a:p>
          <a:p>
            <a:pPr marL="457200" lvl="1" indent="0">
              <a:buNone/>
            </a:pPr>
            <a:endParaRPr lang="en-US" sz="1800" dirty="0">
              <a:latin typeface="Cambria" panose="02040503050406030204" pitchFamily="18" charset="0"/>
              <a:cs typeface="Arial" pitchFamily="34" charset="0"/>
            </a:endParaRPr>
          </a:p>
          <a:p>
            <a:pPr marL="457200" lvl="1" indent="0">
              <a:buNone/>
            </a:pPr>
            <a:endParaRPr lang="en-US" sz="2000" dirty="0">
              <a:solidFill>
                <a:srgbClr val="000000"/>
              </a:solidFill>
              <a:latin typeface="Cambria" panose="02040503050406030204" pitchFamily="18" charset="0"/>
              <a:cs typeface="Arial" pitchFamily="34" charset="0"/>
            </a:endParaRPr>
          </a:p>
        </p:txBody>
      </p:sp>
      <p:sp>
        <p:nvSpPr>
          <p:cNvPr id="9" name="Title 1"/>
          <p:cNvSpPr>
            <a:spLocks noGrp="1"/>
          </p:cNvSpPr>
          <p:nvPr>
            <p:ph type="body" sz="quarter" idx="10"/>
          </p:nvPr>
        </p:nvSpPr>
        <p:spPr>
          <a:xfrm>
            <a:off x="1809612" y="354973"/>
            <a:ext cx="7010400" cy="445754"/>
          </a:xfrm>
        </p:spPr>
        <p:txBody>
          <a:bodyPr>
            <a:noAutofit/>
          </a:bodyPr>
          <a:lstStyle/>
          <a:p>
            <a:r>
              <a:rPr lang="en-US" sz="3600" dirty="0">
                <a:latin typeface="+mj-lt"/>
              </a:rPr>
              <a:t>Access Manage Data Changes</a:t>
            </a:r>
          </a:p>
        </p:txBody>
      </p:sp>
      <p:pic>
        <p:nvPicPr>
          <p:cNvPr id="5" name="Picture 4" descr="HIOS - Manage Data Changes page" title="HIOS - Manage Data Changes"/>
          <p:cNvPicPr/>
          <p:nvPr/>
        </p:nvPicPr>
        <p:blipFill>
          <a:blip r:embed="rId3"/>
          <a:stretch>
            <a:fillRect/>
          </a:stretch>
        </p:blipFill>
        <p:spPr>
          <a:xfrm>
            <a:off x="4816791" y="1465127"/>
            <a:ext cx="2720576" cy="1929551"/>
          </a:xfrm>
          <a:prstGeom prst="rect">
            <a:avLst/>
          </a:prstGeom>
          <a:ln>
            <a:solidFill>
              <a:schemeClr val="accent1"/>
            </a:solidFill>
          </a:ln>
        </p:spPr>
      </p:pic>
      <p:sp>
        <p:nvSpPr>
          <p:cNvPr id="2" name="Rectangle 1"/>
          <p:cNvSpPr/>
          <p:nvPr/>
        </p:nvSpPr>
        <p:spPr>
          <a:xfrm>
            <a:off x="4876800" y="3387058"/>
            <a:ext cx="2482218" cy="307777"/>
          </a:xfrm>
          <a:prstGeom prst="rect">
            <a:avLst/>
          </a:prstGeom>
        </p:spPr>
        <p:txBody>
          <a:bodyPr wrap="none">
            <a:spAutoFit/>
          </a:bodyPr>
          <a:lstStyle/>
          <a:p>
            <a:pPr marL="140970" marR="0" algn="ctr">
              <a:spcBef>
                <a:spcPts val="0"/>
              </a:spcBef>
              <a:spcAft>
                <a:spcPts val="0"/>
              </a:spcAft>
            </a:pPr>
            <a:r>
              <a:rPr lang="en-US" sz="1400" b="1" dirty="0">
                <a:solidFill>
                  <a:srgbClr val="19407F"/>
                </a:solidFill>
                <a:ea typeface="Arial" panose="020B0604020202020204" pitchFamily="34" charset="0"/>
                <a:cs typeface="Times New Roman" panose="02020603050405020304" pitchFamily="18" charset="0"/>
              </a:rPr>
              <a:t>HIOS - Manage Data Changes</a:t>
            </a:r>
            <a:endParaRPr lang="en-US" sz="1400" b="1" dirty="0">
              <a:solidFill>
                <a:srgbClr val="19407F"/>
              </a:solidFill>
              <a:effectLst/>
              <a:ea typeface="Calibri" panose="020F0502020204030204" pitchFamily="34" charset="0"/>
              <a:cs typeface="Times New Roman" panose="02020603050405020304" pitchFamily="18" charset="0"/>
            </a:endParaRPr>
          </a:p>
        </p:txBody>
      </p:sp>
      <p:pic>
        <p:nvPicPr>
          <p:cNvPr id="10" name="Picture 9" descr="Edit Company and Edit Issuer Page to Create Request for Data Change" title="Edit Company/Edit Issuer – Create Request for Data Change"/>
          <p:cNvPicPr/>
          <p:nvPr/>
        </p:nvPicPr>
        <p:blipFill>
          <a:blip r:embed="rId4"/>
          <a:stretch>
            <a:fillRect/>
          </a:stretch>
        </p:blipFill>
        <p:spPr>
          <a:xfrm>
            <a:off x="4724400" y="3787223"/>
            <a:ext cx="3337560" cy="1891665"/>
          </a:xfrm>
          <a:prstGeom prst="rect">
            <a:avLst/>
          </a:prstGeom>
          <a:ln>
            <a:solidFill>
              <a:srgbClr val="00B0F0"/>
            </a:solidFill>
          </a:ln>
        </p:spPr>
      </p:pic>
      <p:sp>
        <p:nvSpPr>
          <p:cNvPr id="12" name="Slide Number Placeholder 3"/>
          <p:cNvSpPr txBox="1">
            <a:spLocks/>
          </p:cNvSpPr>
          <p:nvPr/>
        </p:nvSpPr>
        <p:spPr>
          <a:xfrm>
            <a:off x="4572000" y="5663672"/>
            <a:ext cx="3962400" cy="29325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19407F"/>
                </a:solidFill>
                <a:ea typeface="Arial" panose="020B0604020202020204" pitchFamily="34" charset="0"/>
              </a:rPr>
              <a:t>Edit Company/Edit Issuer – Create Request for Data Change</a:t>
            </a:r>
          </a:p>
        </p:txBody>
      </p:sp>
      <p:sp>
        <p:nvSpPr>
          <p:cNvPr id="13" name="Down Arrow 12"/>
          <p:cNvSpPr/>
          <p:nvPr/>
        </p:nvSpPr>
        <p:spPr>
          <a:xfrm flipV="1">
            <a:off x="4953000" y="2388046"/>
            <a:ext cx="304800" cy="432882"/>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4" name="Down Arrow 13"/>
          <p:cNvSpPr/>
          <p:nvPr/>
        </p:nvSpPr>
        <p:spPr>
          <a:xfrm flipV="1">
            <a:off x="7232567" y="5246006"/>
            <a:ext cx="304800" cy="432882"/>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329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53886" y="200374"/>
            <a:ext cx="7351655" cy="966960"/>
          </a:xfrm>
        </p:spPr>
        <p:txBody>
          <a:bodyPr>
            <a:noAutofit/>
          </a:bodyPr>
          <a:lstStyle/>
          <a:p>
            <a:r>
              <a:rPr lang="en-US" sz="3200" dirty="0">
                <a:latin typeface="+mj-lt"/>
              </a:rPr>
              <a:t>View Status of Existing Data Change Requests</a:t>
            </a:r>
          </a:p>
        </p:txBody>
      </p:sp>
      <p:sp>
        <p:nvSpPr>
          <p:cNvPr id="3" name="Content Placeholder 2"/>
          <p:cNvSpPr>
            <a:spLocks noGrp="1"/>
          </p:cNvSpPr>
          <p:nvPr>
            <p:ph sz="quarter" idx="11"/>
          </p:nvPr>
        </p:nvSpPr>
        <p:spPr>
          <a:xfrm>
            <a:off x="533797" y="1241940"/>
            <a:ext cx="5450509" cy="5484667"/>
          </a:xfrm>
        </p:spPr>
        <p:txBody>
          <a:bodyPr>
            <a:noAutofit/>
          </a:bodyPr>
          <a:lstStyle/>
          <a:p>
            <a:r>
              <a:rPr lang="en-US" sz="1600" dirty="0"/>
              <a:t>Administrator users shall not see any requests pending when they login for the first time.</a:t>
            </a:r>
          </a:p>
          <a:p>
            <a:r>
              <a:rPr lang="en-US" sz="1600" dirty="0"/>
              <a:t>Company, Issuer, and Organization Administrators can view the status of their existing data change requests on the Manage Data Changes page  for the following statuses.</a:t>
            </a:r>
          </a:p>
          <a:p>
            <a:pPr marL="0" indent="0">
              <a:buNone/>
            </a:pPr>
            <a:r>
              <a:rPr lang="en-US" sz="1600" dirty="0"/>
              <a:t>          Pending Approval (Default Status)</a:t>
            </a:r>
          </a:p>
          <a:p>
            <a:pPr lvl="2">
              <a:buFont typeface="Wingdings" panose="05000000000000000000" pitchFamily="2" charset="2"/>
              <a:buChar char="ü"/>
            </a:pPr>
            <a:r>
              <a:rPr lang="en-US" sz="1400" dirty="0"/>
              <a:t>Approved</a:t>
            </a:r>
          </a:p>
          <a:p>
            <a:pPr lvl="2">
              <a:buFont typeface="Wingdings" panose="05000000000000000000" pitchFamily="2" charset="2"/>
              <a:buChar char="ü"/>
            </a:pPr>
            <a:r>
              <a:rPr lang="en-US" sz="1400" dirty="0"/>
              <a:t>Denied</a:t>
            </a:r>
          </a:p>
          <a:p>
            <a:pPr lvl="2">
              <a:buFont typeface="Wingdings" panose="05000000000000000000" pitchFamily="2" charset="2"/>
              <a:buChar char="ü"/>
            </a:pPr>
            <a:r>
              <a:rPr lang="en-US" sz="1400" dirty="0"/>
              <a:t>Unable to Process</a:t>
            </a:r>
          </a:p>
          <a:p>
            <a:pPr lvl="2">
              <a:buFont typeface="Wingdings" panose="05000000000000000000" pitchFamily="2" charset="2"/>
              <a:buChar char="ü"/>
            </a:pPr>
            <a:r>
              <a:rPr lang="en-US" sz="1400" dirty="0"/>
              <a:t>Completed</a:t>
            </a:r>
          </a:p>
          <a:p>
            <a:r>
              <a:rPr lang="en-US" sz="1600" dirty="0"/>
              <a:t>Administrators (Company, Issuer, and Organization) can sort the change requests by clicking the arrows in the column headers</a:t>
            </a:r>
          </a:p>
          <a:p>
            <a:r>
              <a:rPr lang="en-US" sz="1600" dirty="0"/>
              <a:t>Administrators can enter a “Request ID”  and click on Request ID search button to search for a particular request.</a:t>
            </a:r>
          </a:p>
          <a:p>
            <a:r>
              <a:rPr lang="en-US" sz="1600" dirty="0"/>
              <a:t>Administrators can review the change request details by clicking on “View” link of data change requests.</a:t>
            </a:r>
          </a:p>
        </p:txBody>
      </p:sp>
      <p:pic>
        <p:nvPicPr>
          <p:cNvPr id="5" name="Picture 4" descr="Manage Data Changes page" title="Manage Data Changes"/>
          <p:cNvPicPr/>
          <p:nvPr/>
        </p:nvPicPr>
        <p:blipFill>
          <a:blip r:embed="rId2"/>
          <a:stretch>
            <a:fillRect/>
          </a:stretch>
        </p:blipFill>
        <p:spPr>
          <a:xfrm>
            <a:off x="6002956" y="2604725"/>
            <a:ext cx="2902585" cy="2084705"/>
          </a:xfrm>
          <a:prstGeom prst="rect">
            <a:avLst/>
          </a:prstGeom>
          <a:ln>
            <a:solidFill>
              <a:srgbClr val="00B0F0"/>
            </a:solidFill>
          </a:ln>
        </p:spPr>
      </p:pic>
      <p:pic>
        <p:nvPicPr>
          <p:cNvPr id="6" name="Picture 5" descr="Data Change Details View page" title="Data Change Details View"/>
          <p:cNvPicPr/>
          <p:nvPr/>
        </p:nvPicPr>
        <p:blipFill>
          <a:blip r:embed="rId3"/>
          <a:stretch>
            <a:fillRect/>
          </a:stretch>
        </p:blipFill>
        <p:spPr>
          <a:xfrm>
            <a:off x="6324600" y="4953268"/>
            <a:ext cx="2259299" cy="1640894"/>
          </a:xfrm>
          <a:prstGeom prst="rect">
            <a:avLst/>
          </a:prstGeom>
          <a:ln>
            <a:solidFill>
              <a:srgbClr val="00B0F0"/>
            </a:solidFill>
          </a:ln>
        </p:spPr>
      </p:pic>
      <p:sp>
        <p:nvSpPr>
          <p:cNvPr id="7" name="Rectangle 6"/>
          <p:cNvSpPr/>
          <p:nvPr/>
        </p:nvSpPr>
        <p:spPr>
          <a:xfrm>
            <a:off x="6324600" y="6550223"/>
            <a:ext cx="2895600" cy="307777"/>
          </a:xfrm>
          <a:prstGeom prst="rect">
            <a:avLst/>
          </a:prstGeom>
        </p:spPr>
        <p:txBody>
          <a:bodyPr wrap="square">
            <a:spAutoFit/>
          </a:bodyPr>
          <a:lstStyle/>
          <a:p>
            <a:r>
              <a:rPr lang="en-US" sz="1400" b="1" dirty="0">
                <a:solidFill>
                  <a:srgbClr val="19407F"/>
                </a:solidFill>
              </a:rPr>
              <a:t>Data Change Details View</a:t>
            </a:r>
          </a:p>
        </p:txBody>
      </p:sp>
      <p:sp>
        <p:nvSpPr>
          <p:cNvPr id="8" name="Rectangle 7"/>
          <p:cNvSpPr/>
          <p:nvPr/>
        </p:nvSpPr>
        <p:spPr>
          <a:xfrm>
            <a:off x="6400800" y="4645491"/>
            <a:ext cx="1876604" cy="307777"/>
          </a:xfrm>
          <a:prstGeom prst="rect">
            <a:avLst/>
          </a:prstGeom>
        </p:spPr>
        <p:txBody>
          <a:bodyPr wrap="none">
            <a:spAutoFit/>
          </a:bodyPr>
          <a:lstStyle/>
          <a:p>
            <a:r>
              <a:rPr lang="en-US" sz="1400" dirty="0">
                <a:solidFill>
                  <a:srgbClr val="19407F"/>
                </a:solidFill>
                <a:latin typeface="+mj-lt"/>
                <a:ea typeface="Arial" panose="020B0604020202020204" pitchFamily="34" charset="0"/>
              </a:rPr>
              <a:t> </a:t>
            </a:r>
            <a:r>
              <a:rPr lang="en-US" sz="1400" b="1" dirty="0">
                <a:solidFill>
                  <a:srgbClr val="19407F"/>
                </a:solidFill>
                <a:latin typeface="+mj-lt"/>
                <a:ea typeface="Arial" panose="020B0604020202020204" pitchFamily="34" charset="0"/>
              </a:rPr>
              <a:t>Manage Data Changes</a:t>
            </a:r>
            <a:endParaRPr lang="en-US" sz="1400" b="1" dirty="0">
              <a:solidFill>
                <a:srgbClr val="19407F"/>
              </a:solidFill>
              <a:latin typeface="+mj-lt"/>
            </a:endParaRPr>
          </a:p>
        </p:txBody>
      </p:sp>
      <p:sp>
        <p:nvSpPr>
          <p:cNvPr id="4" name="Left Arrow 3"/>
          <p:cNvSpPr/>
          <p:nvPr/>
        </p:nvSpPr>
        <p:spPr>
          <a:xfrm>
            <a:off x="7660228" y="3276600"/>
            <a:ext cx="381000" cy="76200"/>
          </a:xfrm>
          <a:prstGeom prst="lef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1" name="Up Arrow 10"/>
          <p:cNvSpPr/>
          <p:nvPr/>
        </p:nvSpPr>
        <p:spPr>
          <a:xfrm>
            <a:off x="8658485" y="4451514"/>
            <a:ext cx="152400" cy="193977"/>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02956" y="1287092"/>
            <a:ext cx="2902585" cy="1224264"/>
          </a:xfrm>
          <a:prstGeom prst="rect">
            <a:avLst/>
          </a:prstGeom>
          <a:ln w="12700">
            <a:solidFill>
              <a:srgbClr val="0070C0"/>
            </a:solidFill>
          </a:ln>
        </p:spPr>
      </p:pic>
      <p:sp>
        <p:nvSpPr>
          <p:cNvPr id="12" name="Up Arrow 11"/>
          <p:cNvSpPr/>
          <p:nvPr/>
        </p:nvSpPr>
        <p:spPr>
          <a:xfrm>
            <a:off x="8201204" y="2243898"/>
            <a:ext cx="152400" cy="193977"/>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08601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p:cNvSpPr>
            <a:spLocks noGrp="1"/>
          </p:cNvSpPr>
          <p:nvPr>
            <p:ph type="body" sz="quarter" idx="10"/>
          </p:nvPr>
        </p:nvSpPr>
        <p:spPr/>
        <p:txBody>
          <a:bodyPr/>
          <a:lstStyle/>
          <a:p>
            <a:r>
              <a:rPr lang="en-US" sz="4000" dirty="0"/>
              <a:t>Create Data Change Requests</a:t>
            </a:r>
          </a:p>
        </p:txBody>
      </p:sp>
    </p:spTree>
    <p:extLst>
      <p:ext uri="{BB962C8B-B14F-4D97-AF65-F5344CB8AC3E}">
        <p14:creationId xmlns:p14="http://schemas.microsoft.com/office/powerpoint/2010/main" val="2624121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auto">
          <a:xfrm>
            <a:off x="544829" y="1219199"/>
            <a:ext cx="4179571" cy="563880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57200" indent="-457200">
              <a:buFont typeface="+mj-lt"/>
              <a:buAutoNum type="arabicPeriod"/>
              <a:tabLst>
                <a:tab pos="393700" algn="l"/>
              </a:tabLst>
            </a:pPr>
            <a:r>
              <a:rPr lang="en-US" sz="2200" dirty="0">
                <a:solidFill>
                  <a:srgbClr val="19407F"/>
                </a:solidFill>
                <a:ea typeface="+mn-ea"/>
                <a:cs typeface="Arial" panose="020B0604020202020204" pitchFamily="34" charset="0"/>
              </a:rPr>
              <a:t>Data change requests can be created and submitted for approval by the following: </a:t>
            </a:r>
          </a:p>
          <a:p>
            <a:pPr marL="1314450" lvl="2" indent="-457200">
              <a:buFont typeface="Wingdings" panose="05000000000000000000" pitchFamily="2" charset="2"/>
              <a:buChar char="ü"/>
              <a:tabLst>
                <a:tab pos="393700" algn="l"/>
              </a:tabLst>
            </a:pPr>
            <a:r>
              <a:rPr lang="en-US" sz="2000" dirty="0">
                <a:solidFill>
                  <a:srgbClr val="19407F"/>
                </a:solidFill>
                <a:ea typeface="+mn-ea"/>
                <a:cs typeface="Arial" panose="020B0604020202020204" pitchFamily="34" charset="0"/>
              </a:rPr>
              <a:t>Company administrators</a:t>
            </a:r>
          </a:p>
          <a:p>
            <a:pPr marL="1314450" lvl="2" indent="-457200">
              <a:buFont typeface="Wingdings" panose="05000000000000000000" pitchFamily="2" charset="2"/>
              <a:buChar char="ü"/>
              <a:tabLst>
                <a:tab pos="393700" algn="l"/>
              </a:tabLst>
            </a:pPr>
            <a:r>
              <a:rPr lang="en-US" sz="2000" dirty="0">
                <a:solidFill>
                  <a:srgbClr val="19407F"/>
                </a:solidFill>
                <a:ea typeface="+mn-ea"/>
                <a:cs typeface="Arial" panose="020B0604020202020204" pitchFamily="34" charset="0"/>
              </a:rPr>
              <a:t>Issuer Administrators</a:t>
            </a:r>
          </a:p>
          <a:p>
            <a:pPr marL="1314450" lvl="2" indent="-457200">
              <a:buFont typeface="Wingdings" panose="05000000000000000000" pitchFamily="2" charset="2"/>
              <a:buChar char="ü"/>
              <a:tabLst>
                <a:tab pos="393700" algn="l"/>
              </a:tabLst>
            </a:pPr>
            <a:r>
              <a:rPr lang="en-US" sz="2000" dirty="0">
                <a:solidFill>
                  <a:srgbClr val="19407F"/>
                </a:solidFill>
                <a:ea typeface="+mn-ea"/>
                <a:cs typeface="Arial" panose="020B0604020202020204" pitchFamily="34" charset="0"/>
              </a:rPr>
              <a:t>Organization Administrators</a:t>
            </a:r>
          </a:p>
          <a:p>
            <a:pPr marL="457200" indent="-457200">
              <a:buFont typeface="+mj-lt"/>
              <a:buAutoNum type="arabicPeriod"/>
              <a:tabLst>
                <a:tab pos="393700" algn="l"/>
              </a:tabLst>
            </a:pPr>
            <a:r>
              <a:rPr lang="en-US" sz="2200" dirty="0">
                <a:solidFill>
                  <a:srgbClr val="19407F"/>
                </a:solidFill>
                <a:ea typeface="+mn-ea"/>
                <a:cs typeface="Arial" panose="020B0604020202020204" pitchFamily="34" charset="0"/>
              </a:rPr>
              <a:t>To Create Data Change Requests User can do the following: </a:t>
            </a:r>
          </a:p>
          <a:p>
            <a:pPr marL="1314450" lvl="2" indent="-457200">
              <a:buFont typeface="Wingdings" panose="05000000000000000000" pitchFamily="2" charset="2"/>
              <a:buChar char="ü"/>
              <a:tabLst>
                <a:tab pos="393700" algn="l"/>
              </a:tabLst>
            </a:pPr>
            <a:r>
              <a:rPr lang="en-US" sz="2000" dirty="0">
                <a:solidFill>
                  <a:srgbClr val="19407F"/>
                </a:solidFill>
                <a:ea typeface="+mn-ea"/>
                <a:cs typeface="Arial" panose="020B0604020202020204" pitchFamily="34" charset="0"/>
              </a:rPr>
              <a:t>Select the “Create Request for  Data Change” button at the bottom of the Manage Data Changes page</a:t>
            </a:r>
            <a:r>
              <a:rPr lang="en-US" sz="2200" dirty="0">
                <a:solidFill>
                  <a:srgbClr val="19407F"/>
                </a:solidFill>
                <a:ea typeface="+mn-ea"/>
                <a:cs typeface="Arial" panose="020B0604020202020204" pitchFamily="34" charset="0"/>
              </a:rPr>
              <a:t>.</a:t>
            </a:r>
          </a:p>
          <a:p>
            <a:pPr marL="0" indent="0">
              <a:buNone/>
              <a:tabLst>
                <a:tab pos="393700" algn="l"/>
              </a:tabLst>
            </a:pPr>
            <a:endParaRPr lang="en-US" sz="2000" dirty="0">
              <a:solidFill>
                <a:srgbClr val="19407F"/>
              </a:solidFill>
              <a:cs typeface="Arial" panose="020B0604020202020204" pitchFamily="34" charset="0"/>
            </a:endParaRPr>
          </a:p>
          <a:p>
            <a:pPr marL="0" indent="0">
              <a:buFont typeface="Arial" pitchFamily="34" charset="0"/>
              <a:buNone/>
            </a:pPr>
            <a:endParaRPr lang="en-US" sz="2400" dirty="0">
              <a:solidFill>
                <a:srgbClr val="000000"/>
              </a:solidFill>
              <a:latin typeface="Cambria" panose="02040503050406030204" pitchFamily="18" charset="0"/>
              <a:cs typeface="Arial" pitchFamily="34" charset="0"/>
            </a:endParaRPr>
          </a:p>
        </p:txBody>
      </p:sp>
      <p:sp>
        <p:nvSpPr>
          <p:cNvPr id="12" name="Title 1"/>
          <p:cNvSpPr>
            <a:spLocks noGrp="1"/>
          </p:cNvSpPr>
          <p:nvPr>
            <p:ph type="body" sz="quarter" idx="10"/>
          </p:nvPr>
        </p:nvSpPr>
        <p:spPr>
          <a:xfrm>
            <a:off x="1539240" y="189980"/>
            <a:ext cx="7010400" cy="685800"/>
          </a:xfrm>
        </p:spPr>
        <p:txBody>
          <a:bodyPr>
            <a:noAutofit/>
          </a:bodyPr>
          <a:lstStyle/>
          <a:p>
            <a:r>
              <a:rPr lang="en-US" sz="5400" dirty="0">
                <a:latin typeface="+mj-lt"/>
              </a:rPr>
              <a:t>Create Data Changes</a:t>
            </a:r>
          </a:p>
        </p:txBody>
      </p:sp>
      <p:pic>
        <p:nvPicPr>
          <p:cNvPr id="5" name="Picture 4" descr="Manage Data Changes Page to Create Request for Data Change" title="Manage Data Changes – Create Request for Data Change"/>
          <p:cNvPicPr/>
          <p:nvPr/>
        </p:nvPicPr>
        <p:blipFill>
          <a:blip r:embed="rId3"/>
          <a:stretch>
            <a:fillRect/>
          </a:stretch>
        </p:blipFill>
        <p:spPr>
          <a:xfrm>
            <a:off x="5158740" y="1499421"/>
            <a:ext cx="3543607" cy="2545301"/>
          </a:xfrm>
          <a:prstGeom prst="rect">
            <a:avLst/>
          </a:prstGeom>
          <a:ln>
            <a:solidFill>
              <a:srgbClr val="00B0F0"/>
            </a:solidFill>
          </a:ln>
        </p:spPr>
      </p:pic>
      <p:sp>
        <p:nvSpPr>
          <p:cNvPr id="2" name="Rectangle 1"/>
          <p:cNvSpPr/>
          <p:nvPr/>
        </p:nvSpPr>
        <p:spPr>
          <a:xfrm>
            <a:off x="4876799" y="4054141"/>
            <a:ext cx="4814455" cy="307777"/>
          </a:xfrm>
          <a:prstGeom prst="rect">
            <a:avLst/>
          </a:prstGeom>
        </p:spPr>
        <p:txBody>
          <a:bodyPr wrap="square">
            <a:spAutoFit/>
          </a:bodyPr>
          <a:lstStyle/>
          <a:p>
            <a:r>
              <a:rPr lang="en-US" sz="1400" b="1" dirty="0">
                <a:solidFill>
                  <a:srgbClr val="19407F"/>
                </a:solidFill>
                <a:ea typeface="Arial" panose="020B0604020202020204" pitchFamily="34" charset="0"/>
              </a:rPr>
              <a:t>Manage Data Changes – Create Request for Data Change</a:t>
            </a:r>
            <a:endParaRPr lang="en-US" sz="1400" b="1" dirty="0">
              <a:solidFill>
                <a:srgbClr val="19407F"/>
              </a:solidFill>
            </a:endParaRPr>
          </a:p>
        </p:txBody>
      </p:sp>
      <p:sp>
        <p:nvSpPr>
          <p:cNvPr id="3" name="Right Arrow 2"/>
          <p:cNvSpPr/>
          <p:nvPr/>
        </p:nvSpPr>
        <p:spPr>
          <a:xfrm>
            <a:off x="7086600" y="3776737"/>
            <a:ext cx="662940" cy="181796"/>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4390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610600" y="6478046"/>
            <a:ext cx="381000" cy="336623"/>
          </a:xfrm>
        </p:spPr>
        <p:txBody>
          <a:bodyPr/>
          <a:lstStyle/>
          <a:p>
            <a:pPr>
              <a:defRPr/>
            </a:pPr>
            <a:fld id="{CD30D34D-8C50-4CB3-8982-DFF0EE2C809B}" type="slidenum">
              <a:rPr lang="en-US" smtClean="0">
                <a:solidFill>
                  <a:srgbClr val="FFFFFF">
                    <a:lumMod val="50000"/>
                  </a:srgbClr>
                </a:solidFill>
              </a:rPr>
              <a:pPr>
                <a:defRPr/>
              </a:pPr>
              <a:t>17</a:t>
            </a:fld>
            <a:endParaRPr lang="en-US" dirty="0">
              <a:solidFill>
                <a:srgbClr val="FFFFFF">
                  <a:lumMod val="50000"/>
                </a:srgbClr>
              </a:solidFill>
            </a:endParaRPr>
          </a:p>
        </p:txBody>
      </p:sp>
      <p:sp>
        <p:nvSpPr>
          <p:cNvPr id="7" name="Content Placeholder 2"/>
          <p:cNvSpPr txBox="1">
            <a:spLocks/>
          </p:cNvSpPr>
          <p:nvPr/>
        </p:nvSpPr>
        <p:spPr bwMode="auto">
          <a:xfrm>
            <a:off x="511629" y="1219202"/>
            <a:ext cx="4327071" cy="559546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a:buFont typeface="Wingdings" panose="05000000000000000000" pitchFamily="2" charset="2"/>
              <a:buChar char="Ø"/>
            </a:pPr>
            <a:r>
              <a:rPr lang="en-US" sz="2000" dirty="0">
                <a:solidFill>
                  <a:srgbClr val="19407F"/>
                </a:solidFill>
                <a:cs typeface="Arial" pitchFamily="34" charset="0"/>
              </a:rPr>
              <a:t>Company administrators</a:t>
            </a:r>
          </a:p>
          <a:p>
            <a:pPr>
              <a:buFont typeface="+mj-lt"/>
              <a:buAutoNum type="arabicPeriod"/>
            </a:pPr>
            <a:r>
              <a:rPr lang="en-US" sz="1600" dirty="0">
                <a:solidFill>
                  <a:srgbClr val="19407F"/>
                </a:solidFill>
                <a:cs typeface="Arial" pitchFamily="34" charset="0"/>
              </a:rPr>
              <a:t>Can submit data change requests for the following fields:</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FEIN/TIN</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Organization Legal Name</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Incorporated State</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Organization Type</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Organization Status</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Issuer Status</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Product Name</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Product Status</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Product market Type</a:t>
            </a:r>
          </a:p>
          <a:p>
            <a:pPr lvl="1" indent="-342900">
              <a:buFont typeface="Wingdings" panose="05000000000000000000" pitchFamily="2" charset="2"/>
              <a:buChar char="ü"/>
              <a:tabLst>
                <a:tab pos="393700" algn="l"/>
              </a:tabLst>
            </a:pPr>
            <a:r>
              <a:rPr lang="en-US" sz="1200" dirty="0">
                <a:solidFill>
                  <a:srgbClr val="19407F"/>
                </a:solidFill>
                <a:cs typeface="Arial" panose="020B0604020202020204" pitchFamily="34" charset="0"/>
              </a:rPr>
              <a:t>Issuer Legal Name</a:t>
            </a:r>
          </a:p>
          <a:p>
            <a:pPr>
              <a:buFont typeface="+mj-lt"/>
              <a:buAutoNum type="arabicPeriod"/>
            </a:pPr>
            <a:r>
              <a:rPr lang="en-US" sz="1600" dirty="0">
                <a:solidFill>
                  <a:srgbClr val="19407F"/>
                </a:solidFill>
                <a:cs typeface="Arial" pitchFamily="34" charset="0"/>
              </a:rPr>
              <a:t>Depending on  “what values would you like to change?” drop down selection, System will either display a text box or drop down to select the new values.</a:t>
            </a:r>
          </a:p>
          <a:p>
            <a:pPr marL="0" indent="0">
              <a:buNone/>
            </a:pPr>
            <a:r>
              <a:rPr lang="en-US" sz="1600" dirty="0">
                <a:solidFill>
                  <a:srgbClr val="19407F"/>
                </a:solidFill>
                <a:cs typeface="Arial" pitchFamily="34" charset="0"/>
              </a:rPr>
              <a:t>For example</a:t>
            </a:r>
          </a:p>
          <a:p>
            <a:pPr lvl="1">
              <a:buFont typeface="Wingdings" panose="05000000000000000000" pitchFamily="2" charset="2"/>
              <a:buChar char="ü"/>
            </a:pPr>
            <a:r>
              <a:rPr lang="en-US" sz="1200" dirty="0">
                <a:solidFill>
                  <a:srgbClr val="19407F"/>
                </a:solidFill>
                <a:cs typeface="Arial" pitchFamily="34" charset="0"/>
              </a:rPr>
              <a:t>FEIN/TIN: Text box </a:t>
            </a:r>
          </a:p>
          <a:p>
            <a:pPr lvl="1">
              <a:buFont typeface="Wingdings" panose="05000000000000000000" pitchFamily="2" charset="2"/>
              <a:buChar char="ü"/>
            </a:pPr>
            <a:r>
              <a:rPr lang="en-US" sz="1200" dirty="0">
                <a:solidFill>
                  <a:srgbClr val="19407F"/>
                </a:solidFill>
                <a:cs typeface="Arial" pitchFamily="34" charset="0"/>
              </a:rPr>
              <a:t>Organizational Legal Name: Text box</a:t>
            </a:r>
          </a:p>
          <a:p>
            <a:pPr lvl="1">
              <a:buFont typeface="Wingdings" panose="05000000000000000000" pitchFamily="2" charset="2"/>
              <a:buChar char="ü"/>
            </a:pPr>
            <a:r>
              <a:rPr lang="en-US" sz="1200" dirty="0">
                <a:solidFill>
                  <a:srgbClr val="19407F"/>
                </a:solidFill>
                <a:cs typeface="Arial" pitchFamily="34" charset="0"/>
              </a:rPr>
              <a:t>Organization type: Drop down </a:t>
            </a:r>
          </a:p>
          <a:p>
            <a:pPr lvl="1">
              <a:buFont typeface="Wingdings" panose="05000000000000000000" pitchFamily="2" charset="2"/>
              <a:buChar char="ü"/>
            </a:pPr>
            <a:r>
              <a:rPr lang="en-US" sz="1200" dirty="0">
                <a:solidFill>
                  <a:srgbClr val="19407F"/>
                </a:solidFill>
                <a:cs typeface="Arial" pitchFamily="34" charset="0"/>
              </a:rPr>
              <a:t>Incorporated State: Drop down</a:t>
            </a:r>
          </a:p>
          <a:p>
            <a:pPr lvl="1">
              <a:buFont typeface="Wingdings" panose="05000000000000000000" pitchFamily="2" charset="2"/>
              <a:buChar char="ü"/>
            </a:pPr>
            <a:r>
              <a:rPr lang="en-US" sz="1200" dirty="0">
                <a:solidFill>
                  <a:srgbClr val="19407F"/>
                </a:solidFill>
                <a:cs typeface="Arial" pitchFamily="34" charset="0"/>
              </a:rPr>
              <a:t>Organization Status: Drop Down</a:t>
            </a:r>
          </a:p>
          <a:p>
            <a:pPr marL="0" indent="0">
              <a:buNone/>
            </a:pPr>
            <a:endParaRPr lang="en-US" sz="2000" dirty="0">
              <a:solidFill>
                <a:srgbClr val="19407F"/>
              </a:solidFill>
              <a:latin typeface="Cambria" panose="02040503050406030204" pitchFamily="18" charset="0"/>
              <a:cs typeface="Arial" pitchFamily="34" charset="0"/>
            </a:endParaRPr>
          </a:p>
        </p:txBody>
      </p:sp>
      <p:sp>
        <p:nvSpPr>
          <p:cNvPr id="10" name="Title 1"/>
          <p:cNvSpPr>
            <a:spLocks noGrp="1"/>
          </p:cNvSpPr>
          <p:nvPr>
            <p:ph type="body" sz="quarter" idx="10"/>
          </p:nvPr>
        </p:nvSpPr>
        <p:spPr>
          <a:xfrm>
            <a:off x="1524000" y="152400"/>
            <a:ext cx="7162800" cy="913215"/>
          </a:xfrm>
        </p:spPr>
        <p:txBody>
          <a:bodyPr>
            <a:noAutofit/>
          </a:bodyPr>
          <a:lstStyle/>
          <a:p>
            <a:r>
              <a:rPr lang="en-US" sz="4800" dirty="0">
                <a:latin typeface="+mj-lt"/>
              </a:rPr>
              <a:t>Company Administrators</a:t>
            </a:r>
          </a:p>
        </p:txBody>
      </p:sp>
      <p:pic>
        <p:nvPicPr>
          <p:cNvPr id="5" name="Picture 4" descr="Create Data Change Request – Select Values" title="Create Data Change Request – Select Values"/>
          <p:cNvPicPr/>
          <p:nvPr/>
        </p:nvPicPr>
        <p:blipFill>
          <a:blip r:embed="rId3"/>
          <a:stretch>
            <a:fillRect/>
          </a:stretch>
        </p:blipFill>
        <p:spPr>
          <a:xfrm>
            <a:off x="5029200" y="1371600"/>
            <a:ext cx="3810000" cy="2438400"/>
          </a:xfrm>
          <a:prstGeom prst="rect">
            <a:avLst/>
          </a:prstGeom>
          <a:ln>
            <a:solidFill>
              <a:srgbClr val="00B0F0"/>
            </a:solidFill>
          </a:ln>
        </p:spPr>
      </p:pic>
      <p:sp>
        <p:nvSpPr>
          <p:cNvPr id="2" name="Rectangle 1"/>
          <p:cNvSpPr/>
          <p:nvPr/>
        </p:nvSpPr>
        <p:spPr>
          <a:xfrm>
            <a:off x="5102679" y="3895810"/>
            <a:ext cx="4267200" cy="307777"/>
          </a:xfrm>
          <a:prstGeom prst="rect">
            <a:avLst/>
          </a:prstGeom>
        </p:spPr>
        <p:txBody>
          <a:bodyPr wrap="square">
            <a:spAutoFit/>
          </a:bodyPr>
          <a:lstStyle/>
          <a:p>
            <a:r>
              <a:rPr lang="en-US" sz="1400" b="1" dirty="0">
                <a:solidFill>
                  <a:srgbClr val="19407F"/>
                </a:solidFill>
                <a:ea typeface="Arial" panose="020B0604020202020204" pitchFamily="34" charset="0"/>
              </a:rPr>
              <a:t>Create Data Change Request – Select Values</a:t>
            </a:r>
            <a:endParaRPr lang="en-US" sz="1400" b="1" dirty="0">
              <a:solidFill>
                <a:srgbClr val="19407F"/>
              </a:solidFill>
            </a:endParaRPr>
          </a:p>
        </p:txBody>
      </p:sp>
      <p:sp>
        <p:nvSpPr>
          <p:cNvPr id="9" name="Rectangle 8"/>
          <p:cNvSpPr/>
          <p:nvPr/>
        </p:nvSpPr>
        <p:spPr>
          <a:xfrm>
            <a:off x="5372100" y="6397823"/>
            <a:ext cx="3429000" cy="307777"/>
          </a:xfrm>
          <a:prstGeom prst="rect">
            <a:avLst/>
          </a:prstGeom>
        </p:spPr>
        <p:txBody>
          <a:bodyPr wrap="square">
            <a:spAutoFit/>
          </a:bodyPr>
          <a:lstStyle/>
          <a:p>
            <a:r>
              <a:rPr lang="en-US" sz="1400" b="1" dirty="0">
                <a:solidFill>
                  <a:srgbClr val="19407F"/>
                </a:solidFill>
                <a:ea typeface="Arial" panose="020B0604020202020204" pitchFamily="34" charset="0"/>
              </a:rPr>
              <a:t>New Value Text box and Drop Down Fields.</a:t>
            </a:r>
            <a:endParaRPr lang="en-US" sz="1400" b="1" dirty="0">
              <a:solidFill>
                <a:srgbClr val="19407F"/>
              </a:solidFill>
            </a:endParaRPr>
          </a:p>
        </p:txBody>
      </p:sp>
      <p:pic>
        <p:nvPicPr>
          <p:cNvPr id="11" name="Picture 10" descr="C:\Users\SPARUC~1\AppData\Local\Temp\SNAGHTML22aee9f4.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944183" y="4518872"/>
            <a:ext cx="3882727" cy="1794666"/>
          </a:xfrm>
          <a:prstGeom prst="rect">
            <a:avLst/>
          </a:prstGeom>
          <a:noFill/>
          <a:ln>
            <a:solidFill>
              <a:schemeClr val="accent1"/>
            </a:solidFill>
          </a:ln>
        </p:spPr>
      </p:pic>
      <p:sp>
        <p:nvSpPr>
          <p:cNvPr id="12" name="Down Arrow 11"/>
          <p:cNvSpPr/>
          <p:nvPr/>
        </p:nvSpPr>
        <p:spPr>
          <a:xfrm flipV="1">
            <a:off x="5562600" y="5531255"/>
            <a:ext cx="304800" cy="432882"/>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3" name="Down Arrow 12"/>
          <p:cNvSpPr/>
          <p:nvPr/>
        </p:nvSpPr>
        <p:spPr>
          <a:xfrm flipV="1">
            <a:off x="7083879" y="6125397"/>
            <a:ext cx="231321" cy="188141"/>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2655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686800" y="6477000"/>
            <a:ext cx="457200" cy="244475"/>
          </a:xfrm>
        </p:spPr>
        <p:txBody>
          <a:bodyPr/>
          <a:lstStyle/>
          <a:p>
            <a:pPr>
              <a:defRPr/>
            </a:pPr>
            <a:fld id="{CD30D34D-8C50-4CB3-8982-DFF0EE2C809B}" type="slidenum">
              <a:rPr lang="en-US" smtClean="0">
                <a:solidFill>
                  <a:srgbClr val="FFFFFF">
                    <a:lumMod val="50000"/>
                  </a:srgbClr>
                </a:solidFill>
              </a:rPr>
              <a:pPr>
                <a:defRPr/>
              </a:pPr>
              <a:t>18</a:t>
            </a:fld>
            <a:endParaRPr lang="en-US" dirty="0">
              <a:solidFill>
                <a:srgbClr val="FFFFFF">
                  <a:lumMod val="50000"/>
                </a:srgbClr>
              </a:solidFill>
            </a:endParaRPr>
          </a:p>
        </p:txBody>
      </p:sp>
      <p:sp>
        <p:nvSpPr>
          <p:cNvPr id="7" name="Content Placeholder 2"/>
          <p:cNvSpPr txBox="1">
            <a:spLocks/>
          </p:cNvSpPr>
          <p:nvPr/>
        </p:nvSpPr>
        <p:spPr bwMode="auto">
          <a:xfrm>
            <a:off x="533400" y="1326510"/>
            <a:ext cx="4419601" cy="550227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57200" indent="-457200">
              <a:buFont typeface="+mj-lt"/>
              <a:buAutoNum type="arabicPeriod" startAt="3"/>
            </a:pPr>
            <a:r>
              <a:rPr lang="en-US" sz="1800" dirty="0">
                <a:solidFill>
                  <a:srgbClr val="19407F"/>
                </a:solidFill>
                <a:cs typeface="Arial" pitchFamily="34" charset="0"/>
              </a:rPr>
              <a:t>If the user is a Company Administrators for multiple companies, a second drop down list shall display a list of those companies for which the data change request applies.</a:t>
            </a:r>
          </a:p>
          <a:p>
            <a:pPr marL="457200" indent="-457200">
              <a:buFont typeface="+mj-lt"/>
              <a:buAutoNum type="arabicPeriod" startAt="3"/>
            </a:pPr>
            <a:endParaRPr lang="en-US" sz="1800" dirty="0">
              <a:solidFill>
                <a:srgbClr val="19407F"/>
              </a:solidFill>
              <a:cs typeface="Arial" pitchFamily="34" charset="0"/>
            </a:endParaRPr>
          </a:p>
          <a:p>
            <a:pPr marL="857250" lvl="2" indent="0">
              <a:buNone/>
            </a:pPr>
            <a:r>
              <a:rPr lang="en-US" sz="1800" b="1" dirty="0">
                <a:solidFill>
                  <a:srgbClr val="19407F"/>
                </a:solidFill>
                <a:cs typeface="Arial" pitchFamily="34" charset="0"/>
              </a:rPr>
              <a:t>Note: </a:t>
            </a:r>
            <a:r>
              <a:rPr lang="en-US" sz="1800" dirty="0">
                <a:solidFill>
                  <a:srgbClr val="19407F"/>
                </a:solidFill>
                <a:cs typeface="Arial" pitchFamily="34" charset="0"/>
              </a:rPr>
              <a:t>Multiple requests must be submitted for changes to multiple organizations.</a:t>
            </a:r>
          </a:p>
          <a:p>
            <a:pPr marL="857250" lvl="2" indent="0">
              <a:buNone/>
            </a:pPr>
            <a:endParaRPr lang="en-US" sz="1800" dirty="0">
              <a:solidFill>
                <a:srgbClr val="19407F"/>
              </a:solidFill>
              <a:cs typeface="Arial" pitchFamily="34" charset="0"/>
            </a:endParaRPr>
          </a:p>
          <a:p>
            <a:pPr marL="457200" indent="-457200">
              <a:buFont typeface="+mj-lt"/>
              <a:buAutoNum type="arabicPeriod" startAt="3"/>
            </a:pPr>
            <a:r>
              <a:rPr lang="en-US" sz="1800" dirty="0">
                <a:solidFill>
                  <a:srgbClr val="19407F"/>
                </a:solidFill>
                <a:cs typeface="Arial" pitchFamily="34" charset="0"/>
              </a:rPr>
              <a:t>If the Company Administrator is changing the Organization type or Non Insurance Company is being changed to Non federal governmental plans, they will need to select an extra attribute for the Self funded or Fully insured radio buttons.</a:t>
            </a:r>
          </a:p>
          <a:p>
            <a:pPr marL="457200" indent="-457200">
              <a:buFont typeface="+mj-lt"/>
              <a:buAutoNum type="arabicPeriod" startAt="3"/>
            </a:pPr>
            <a:endParaRPr lang="en-US" sz="1600" dirty="0">
              <a:solidFill>
                <a:srgbClr val="19407F"/>
              </a:solidFill>
              <a:cs typeface="Arial" pitchFamily="34" charset="0"/>
            </a:endParaRPr>
          </a:p>
          <a:p>
            <a:pPr marL="0" indent="0">
              <a:buNone/>
            </a:pPr>
            <a:endParaRPr lang="en-US" sz="1800" dirty="0">
              <a:solidFill>
                <a:srgbClr val="19407F"/>
              </a:solidFill>
              <a:cs typeface="Arial" pitchFamily="34" charset="0"/>
            </a:endParaRPr>
          </a:p>
        </p:txBody>
      </p:sp>
      <p:sp>
        <p:nvSpPr>
          <p:cNvPr id="10" name="Title 1"/>
          <p:cNvSpPr>
            <a:spLocks noGrp="1"/>
          </p:cNvSpPr>
          <p:nvPr>
            <p:ph type="body" sz="quarter" idx="10"/>
          </p:nvPr>
        </p:nvSpPr>
        <p:spPr>
          <a:xfrm>
            <a:off x="1600200" y="145987"/>
            <a:ext cx="8153400" cy="916919"/>
          </a:xfrm>
        </p:spPr>
        <p:txBody>
          <a:bodyPr>
            <a:noAutofit/>
          </a:bodyPr>
          <a:lstStyle/>
          <a:p>
            <a:r>
              <a:rPr lang="en-US" sz="3600" dirty="0">
                <a:latin typeface="+mj-lt"/>
              </a:rPr>
              <a:t>Company Administrators </a:t>
            </a:r>
          </a:p>
          <a:p>
            <a:r>
              <a:rPr lang="en-US" sz="3600" dirty="0">
                <a:latin typeface="+mj-lt"/>
              </a:rPr>
              <a:t>Continued</a:t>
            </a:r>
          </a:p>
        </p:txBody>
      </p:sp>
      <p:pic>
        <p:nvPicPr>
          <p:cNvPr id="6" name="Picture 5" descr="Create Data Change Request – Select Company" title="Create Data Change Request – Select Company"/>
          <p:cNvPicPr/>
          <p:nvPr/>
        </p:nvPicPr>
        <p:blipFill>
          <a:blip r:embed="rId3"/>
          <a:stretch>
            <a:fillRect/>
          </a:stretch>
        </p:blipFill>
        <p:spPr>
          <a:xfrm>
            <a:off x="5281612" y="1334226"/>
            <a:ext cx="3457575" cy="1760220"/>
          </a:xfrm>
          <a:prstGeom prst="rect">
            <a:avLst/>
          </a:prstGeom>
          <a:ln>
            <a:solidFill>
              <a:srgbClr val="00B0F0"/>
            </a:solidFill>
          </a:ln>
        </p:spPr>
      </p:pic>
      <p:sp>
        <p:nvSpPr>
          <p:cNvPr id="3" name="Rectangle 2"/>
          <p:cNvSpPr/>
          <p:nvPr/>
        </p:nvSpPr>
        <p:spPr>
          <a:xfrm>
            <a:off x="5244741" y="3094446"/>
            <a:ext cx="4572000" cy="307777"/>
          </a:xfrm>
          <a:prstGeom prst="rect">
            <a:avLst/>
          </a:prstGeom>
        </p:spPr>
        <p:txBody>
          <a:bodyPr wrap="square">
            <a:spAutoFit/>
          </a:bodyPr>
          <a:lstStyle/>
          <a:p>
            <a:r>
              <a:rPr lang="en-US" sz="1400" b="1" dirty="0">
                <a:solidFill>
                  <a:srgbClr val="19407F"/>
                </a:solidFill>
                <a:ea typeface="Arial" panose="020B0604020202020204" pitchFamily="34" charset="0"/>
              </a:rPr>
              <a:t>Create Data Change Request – Select Company</a:t>
            </a:r>
            <a:endParaRPr lang="en-US" sz="1400" b="1" dirty="0">
              <a:solidFill>
                <a:srgbClr val="19407F"/>
              </a:solidFill>
            </a:endParaRPr>
          </a:p>
        </p:txBody>
      </p:sp>
      <p:pic>
        <p:nvPicPr>
          <p:cNvPr id="9" name="Picture 8" descr="Create Data Change Request – Organization Type change from Company to Non-Federal Governmental Plans" title="Create Data Change Request – Organization Type change from Company to Non-Federal Governmental Plans"/>
          <p:cNvPicPr/>
          <p:nvPr/>
        </p:nvPicPr>
        <p:blipFill>
          <a:blip r:embed="rId4"/>
          <a:stretch>
            <a:fillRect/>
          </a:stretch>
        </p:blipFill>
        <p:spPr>
          <a:xfrm>
            <a:off x="5244741" y="3558518"/>
            <a:ext cx="3778705" cy="2070229"/>
          </a:xfrm>
          <a:prstGeom prst="rect">
            <a:avLst/>
          </a:prstGeom>
          <a:ln>
            <a:solidFill>
              <a:srgbClr val="00B0F0"/>
            </a:solidFill>
          </a:ln>
        </p:spPr>
      </p:pic>
      <p:sp>
        <p:nvSpPr>
          <p:cNvPr id="12" name="Rectangle 11"/>
          <p:cNvSpPr/>
          <p:nvPr/>
        </p:nvSpPr>
        <p:spPr>
          <a:xfrm>
            <a:off x="5244741" y="5619176"/>
            <a:ext cx="3778705" cy="307777"/>
          </a:xfrm>
          <a:prstGeom prst="rect">
            <a:avLst/>
          </a:prstGeom>
        </p:spPr>
        <p:txBody>
          <a:bodyPr wrap="square">
            <a:spAutoFit/>
          </a:bodyPr>
          <a:lstStyle/>
          <a:p>
            <a:pPr algn="ctr"/>
            <a:r>
              <a:rPr lang="en-US" sz="1400" b="1" dirty="0">
                <a:solidFill>
                  <a:srgbClr val="19407F"/>
                </a:solidFill>
                <a:ea typeface="Arial" panose="020B0604020202020204" pitchFamily="34" charset="0"/>
                <a:cs typeface="Times New Roman" panose="02020603050405020304" pitchFamily="18" charset="0"/>
              </a:rPr>
              <a:t>Company to Non-Federal Governmental Plans</a:t>
            </a:r>
            <a:endParaRPr lang="en-US" sz="1400" b="1" dirty="0">
              <a:solidFill>
                <a:srgbClr val="19407F"/>
              </a:solidFill>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638761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6875666" y="6370613"/>
            <a:ext cx="2133600" cy="365125"/>
          </a:xfrm>
        </p:spPr>
        <p:txBody>
          <a:bodyPr/>
          <a:lstStyle/>
          <a:p>
            <a:pPr>
              <a:defRPr/>
            </a:pPr>
            <a:fld id="{CD30D34D-8C50-4CB3-8982-DFF0EE2C809B}" type="slidenum">
              <a:rPr lang="en-US" smtClean="0">
                <a:solidFill>
                  <a:srgbClr val="FFFFFF">
                    <a:lumMod val="50000"/>
                  </a:srgbClr>
                </a:solidFill>
              </a:rPr>
              <a:pPr>
                <a:defRPr/>
              </a:pPr>
              <a:t>19</a:t>
            </a:fld>
            <a:endParaRPr lang="en-US" dirty="0">
              <a:solidFill>
                <a:srgbClr val="FFFFFF">
                  <a:lumMod val="50000"/>
                </a:srgbClr>
              </a:solidFill>
            </a:endParaRPr>
          </a:p>
        </p:txBody>
      </p:sp>
      <p:sp>
        <p:nvSpPr>
          <p:cNvPr id="7" name="Content Placeholder 2"/>
          <p:cNvSpPr txBox="1">
            <a:spLocks/>
          </p:cNvSpPr>
          <p:nvPr/>
        </p:nvSpPr>
        <p:spPr bwMode="auto">
          <a:xfrm>
            <a:off x="645160" y="1272996"/>
            <a:ext cx="4152919" cy="556259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57200" indent="-457200">
              <a:buFont typeface="+mj-lt"/>
              <a:buAutoNum type="arabicPeriod" startAt="5"/>
            </a:pPr>
            <a:r>
              <a:rPr lang="en-US" sz="2400" dirty="0">
                <a:solidFill>
                  <a:srgbClr val="19407F"/>
                </a:solidFill>
                <a:cs typeface="Arial" pitchFamily="34" charset="0"/>
              </a:rPr>
              <a:t>New Value</a:t>
            </a:r>
          </a:p>
          <a:p>
            <a:pPr marL="742950" lvl="2" indent="-342900">
              <a:buSzTx/>
            </a:pPr>
            <a:r>
              <a:rPr lang="en-US" sz="2000" dirty="0">
                <a:solidFill>
                  <a:srgbClr val="19407F"/>
                </a:solidFill>
                <a:cs typeface="Arial" pitchFamily="34" charset="0"/>
              </a:rPr>
              <a:t>Is a Required field and shall display as a Drop down or Text Box based on the field selected for change.</a:t>
            </a:r>
          </a:p>
          <a:p>
            <a:pPr marL="457200" indent="-457200">
              <a:buFont typeface="+mj-lt"/>
              <a:buAutoNum type="arabicPeriod" startAt="5"/>
            </a:pPr>
            <a:r>
              <a:rPr lang="en-US" sz="2400" dirty="0">
                <a:solidFill>
                  <a:srgbClr val="19407F"/>
                </a:solidFill>
                <a:cs typeface="Arial" pitchFamily="34" charset="0"/>
              </a:rPr>
              <a:t>Reason for Change </a:t>
            </a:r>
          </a:p>
          <a:p>
            <a:pPr marL="742950" lvl="2" indent="-342900">
              <a:buSzTx/>
            </a:pPr>
            <a:r>
              <a:rPr lang="en-US" sz="2000" dirty="0">
                <a:solidFill>
                  <a:srgbClr val="19407F"/>
                </a:solidFill>
                <a:cs typeface="Arial" pitchFamily="34" charset="0"/>
              </a:rPr>
              <a:t>Is a Required field (Max 250 characters) to submit the data change requests</a:t>
            </a:r>
          </a:p>
          <a:p>
            <a:pPr marL="457200" indent="-457200">
              <a:buFont typeface="+mj-lt"/>
              <a:buAutoNum type="arabicPeriod" startAt="5"/>
            </a:pPr>
            <a:r>
              <a:rPr lang="en-US" sz="2400" dirty="0">
                <a:solidFill>
                  <a:srgbClr val="19407F"/>
                </a:solidFill>
                <a:cs typeface="Arial" pitchFamily="34" charset="0"/>
              </a:rPr>
              <a:t>A confirmation message will be displayed on submitting the change request.</a:t>
            </a:r>
          </a:p>
          <a:p>
            <a:pPr lvl="1"/>
            <a:endParaRPr lang="en-US" sz="1800" dirty="0">
              <a:solidFill>
                <a:srgbClr val="19407F"/>
              </a:solidFill>
              <a:cs typeface="Arial" pitchFamily="34" charset="0"/>
            </a:endParaRPr>
          </a:p>
          <a:p>
            <a:pPr lvl="1"/>
            <a:endParaRPr lang="en-US" sz="1800" dirty="0">
              <a:solidFill>
                <a:srgbClr val="19407F"/>
              </a:solidFill>
              <a:cs typeface="Arial" pitchFamily="34" charset="0"/>
            </a:endParaRPr>
          </a:p>
          <a:p>
            <a:pPr marL="457200" lvl="1" indent="0">
              <a:buNone/>
            </a:pPr>
            <a:endParaRPr lang="en-US" sz="1800" dirty="0">
              <a:solidFill>
                <a:srgbClr val="19407F"/>
              </a:solidFill>
              <a:cs typeface="Arial" pitchFamily="34" charset="0"/>
            </a:endParaRPr>
          </a:p>
          <a:p>
            <a:pPr lvl="1"/>
            <a:endParaRPr lang="en-US" sz="1800" dirty="0">
              <a:solidFill>
                <a:srgbClr val="19407F"/>
              </a:solidFill>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p:txBody>
      </p:sp>
      <p:sp>
        <p:nvSpPr>
          <p:cNvPr id="10" name="Title 1"/>
          <p:cNvSpPr>
            <a:spLocks noGrp="1"/>
          </p:cNvSpPr>
          <p:nvPr>
            <p:ph type="body" sz="quarter" idx="10"/>
          </p:nvPr>
        </p:nvSpPr>
        <p:spPr>
          <a:xfrm>
            <a:off x="1524000" y="152400"/>
            <a:ext cx="7162800" cy="913215"/>
          </a:xfrm>
        </p:spPr>
        <p:txBody>
          <a:bodyPr>
            <a:noAutofit/>
          </a:bodyPr>
          <a:lstStyle/>
          <a:p>
            <a:r>
              <a:rPr lang="en-US" sz="4000" dirty="0">
                <a:latin typeface="+mj-lt"/>
              </a:rPr>
              <a:t>Company Administrators Continued</a:t>
            </a:r>
          </a:p>
        </p:txBody>
      </p:sp>
      <p:pic>
        <p:nvPicPr>
          <p:cNvPr id="9" name="Picture 8" descr="Create Data Change Request – New Value and Reason for Change" title="Create Data Change Request – New Value and Reason for Change"/>
          <p:cNvPicPr/>
          <p:nvPr/>
        </p:nvPicPr>
        <p:blipFill>
          <a:blip r:embed="rId3"/>
          <a:stretch>
            <a:fillRect/>
          </a:stretch>
        </p:blipFill>
        <p:spPr>
          <a:xfrm>
            <a:off x="4835697" y="1447800"/>
            <a:ext cx="4008468" cy="2038527"/>
          </a:xfrm>
          <a:prstGeom prst="rect">
            <a:avLst/>
          </a:prstGeom>
          <a:ln>
            <a:solidFill>
              <a:srgbClr val="00B0F0"/>
            </a:solidFill>
          </a:ln>
        </p:spPr>
      </p:pic>
      <p:sp>
        <p:nvSpPr>
          <p:cNvPr id="2" name="Rectangle 1"/>
          <p:cNvSpPr/>
          <p:nvPr/>
        </p:nvSpPr>
        <p:spPr>
          <a:xfrm>
            <a:off x="4512566" y="3560735"/>
            <a:ext cx="4572000" cy="307777"/>
          </a:xfrm>
          <a:prstGeom prst="rect">
            <a:avLst/>
          </a:prstGeom>
        </p:spPr>
        <p:txBody>
          <a:bodyPr>
            <a:spAutoFit/>
          </a:bodyPr>
          <a:lstStyle/>
          <a:p>
            <a:pPr algn="ctr"/>
            <a:r>
              <a:rPr lang="en-US" sz="1400" b="1" dirty="0">
                <a:solidFill>
                  <a:srgbClr val="19407F"/>
                </a:solidFill>
                <a:ea typeface="Arial" panose="020B0604020202020204" pitchFamily="34" charset="0"/>
                <a:cs typeface="Times New Roman" panose="02020603050405020304" pitchFamily="18" charset="0"/>
              </a:rPr>
              <a:t>New Value and Reason for Change</a:t>
            </a:r>
            <a:endParaRPr lang="en-US" sz="1400" b="1" dirty="0">
              <a:solidFill>
                <a:srgbClr val="19407F"/>
              </a:solidFill>
              <a:effectLst/>
              <a:ea typeface="Calibri" panose="020F0502020204030204" pitchFamily="34" charset="0"/>
              <a:cs typeface="Times New Roman" panose="02020603050405020304" pitchFamily="18" charset="0"/>
            </a:endParaRPr>
          </a:p>
        </p:txBody>
      </p:sp>
      <p:pic>
        <p:nvPicPr>
          <p:cNvPr id="8" name="Picture 7"/>
          <p:cNvPicPr/>
          <p:nvPr/>
        </p:nvPicPr>
        <p:blipFill>
          <a:blip r:embed="rId4"/>
          <a:stretch>
            <a:fillRect/>
          </a:stretch>
        </p:blipFill>
        <p:spPr>
          <a:xfrm>
            <a:off x="4876687" y="4282916"/>
            <a:ext cx="3967478" cy="2037003"/>
          </a:xfrm>
          <a:prstGeom prst="rect">
            <a:avLst/>
          </a:prstGeom>
          <a:ln>
            <a:solidFill>
              <a:schemeClr val="accent1"/>
            </a:solidFill>
          </a:ln>
        </p:spPr>
      </p:pic>
      <p:sp>
        <p:nvSpPr>
          <p:cNvPr id="11" name="Rectangle 10"/>
          <p:cNvSpPr/>
          <p:nvPr/>
        </p:nvSpPr>
        <p:spPr>
          <a:xfrm>
            <a:off x="4655323" y="6373411"/>
            <a:ext cx="4572000" cy="307777"/>
          </a:xfrm>
          <a:prstGeom prst="rect">
            <a:avLst/>
          </a:prstGeom>
        </p:spPr>
        <p:txBody>
          <a:bodyPr>
            <a:spAutoFit/>
          </a:bodyPr>
          <a:lstStyle/>
          <a:p>
            <a:pPr algn="ctr"/>
            <a:r>
              <a:rPr lang="en-US" sz="1400" b="1" dirty="0">
                <a:solidFill>
                  <a:srgbClr val="19407F"/>
                </a:solidFill>
                <a:effectLst/>
                <a:ea typeface="Calibri" panose="020F0502020204030204" pitchFamily="34" charset="0"/>
                <a:cs typeface="Times New Roman" panose="02020603050405020304" pitchFamily="18" charset="0"/>
              </a:rPr>
              <a:t>Confirmation message screen</a:t>
            </a:r>
          </a:p>
        </p:txBody>
      </p:sp>
    </p:spTree>
    <p:extLst>
      <p:ext uri="{BB962C8B-B14F-4D97-AF65-F5344CB8AC3E}">
        <p14:creationId xmlns:p14="http://schemas.microsoft.com/office/powerpoint/2010/main" val="3730383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pPr>
              <a:buFont typeface="Wingdings" panose="05000000000000000000" pitchFamily="2" charset="2"/>
              <a:buChar char="Ø"/>
              <a:tabLst>
                <a:tab pos="393700" algn="l"/>
              </a:tabLst>
            </a:pPr>
            <a:r>
              <a:rPr lang="en-US" sz="2400" dirty="0">
                <a:cs typeface="Arial" panose="020B0604020202020204" pitchFamily="34" charset="0"/>
              </a:rPr>
              <a:t>Provide an Overview of HIOS Portal Release 20 Enhancements</a:t>
            </a:r>
          </a:p>
          <a:p>
            <a:pPr>
              <a:buFont typeface="Wingdings" panose="05000000000000000000" pitchFamily="2" charset="2"/>
              <a:buChar char="Ø"/>
              <a:tabLst>
                <a:tab pos="393700" algn="l"/>
              </a:tabLst>
            </a:pPr>
            <a:r>
              <a:rPr lang="en-US" sz="2400" dirty="0">
                <a:cs typeface="Arial" panose="020B0604020202020204" pitchFamily="34" charset="0"/>
              </a:rPr>
              <a:t>Outline CMS Portal UI Changes </a:t>
            </a:r>
          </a:p>
          <a:p>
            <a:pPr>
              <a:buFont typeface="Wingdings" panose="05000000000000000000" pitchFamily="2" charset="2"/>
              <a:buChar char="Ø"/>
              <a:tabLst>
                <a:tab pos="393700" algn="l"/>
              </a:tabLst>
            </a:pPr>
            <a:r>
              <a:rPr lang="en-US" sz="2400" dirty="0">
                <a:cs typeface="Arial" panose="020B0604020202020204" pitchFamily="34" charset="0"/>
              </a:rPr>
              <a:t>Provide an Overview on Accessing HIOS and Requesting HIOS Roles</a:t>
            </a:r>
          </a:p>
          <a:p>
            <a:pPr>
              <a:buFont typeface="Wingdings" panose="05000000000000000000" pitchFamily="2" charset="2"/>
              <a:buChar char="Ø"/>
              <a:tabLst>
                <a:tab pos="393700" algn="l"/>
              </a:tabLst>
            </a:pPr>
            <a:r>
              <a:rPr lang="en-US" sz="2400" dirty="0">
                <a:cs typeface="Arial" panose="020B0604020202020204" pitchFamily="34" charset="0"/>
              </a:rPr>
              <a:t>Provide an overview of the HIOS Portal Enhancement “Manage Data Change Requests”</a:t>
            </a:r>
          </a:p>
          <a:p>
            <a:pPr lvl="1">
              <a:buFont typeface="Wingdings" panose="05000000000000000000" pitchFamily="2" charset="2"/>
              <a:buChar char="ü"/>
              <a:tabLst>
                <a:tab pos="393700" algn="l"/>
              </a:tabLst>
            </a:pPr>
            <a:r>
              <a:rPr lang="en-US" sz="2000" dirty="0">
                <a:cs typeface="Arial" panose="020B0604020202020204" pitchFamily="34" charset="0"/>
              </a:rPr>
              <a:t>Create Data Change Requests</a:t>
            </a:r>
          </a:p>
          <a:p>
            <a:pPr lvl="1">
              <a:buFont typeface="Wingdings" panose="05000000000000000000" pitchFamily="2" charset="2"/>
              <a:buChar char="ü"/>
              <a:tabLst>
                <a:tab pos="393700" algn="l"/>
              </a:tabLst>
            </a:pPr>
            <a:r>
              <a:rPr lang="en-US" sz="2000" dirty="0">
                <a:cs typeface="Arial" panose="020B0604020202020204" pitchFamily="34" charset="0"/>
              </a:rPr>
              <a:t>View Data Change Requests</a:t>
            </a:r>
          </a:p>
          <a:p>
            <a:pPr lvl="1">
              <a:buFont typeface="Wingdings" panose="05000000000000000000" pitchFamily="2" charset="2"/>
              <a:buChar char="ü"/>
              <a:tabLst>
                <a:tab pos="393700" algn="l"/>
              </a:tabLst>
            </a:pPr>
            <a:r>
              <a:rPr lang="en-US" sz="2000" dirty="0">
                <a:cs typeface="Arial" panose="020B0604020202020204" pitchFamily="34" charset="0"/>
              </a:rPr>
              <a:t>Email Notifications</a:t>
            </a:r>
          </a:p>
          <a:p>
            <a:pPr>
              <a:buFont typeface="Wingdings" panose="05000000000000000000" pitchFamily="2" charset="2"/>
              <a:buChar char="Ø"/>
              <a:tabLst>
                <a:tab pos="393700" algn="l"/>
              </a:tabLst>
            </a:pPr>
            <a:r>
              <a:rPr lang="en-US" sz="2400" dirty="0">
                <a:cs typeface="Arial" panose="020B0604020202020204" pitchFamily="34" charset="0"/>
              </a:rPr>
              <a:t>Reference documents</a:t>
            </a:r>
          </a:p>
          <a:p>
            <a:pPr>
              <a:buFont typeface="Wingdings" panose="05000000000000000000" pitchFamily="2" charset="2"/>
              <a:buChar char="Ø"/>
              <a:tabLst>
                <a:tab pos="393700" algn="l"/>
              </a:tabLst>
            </a:pPr>
            <a:r>
              <a:rPr lang="en-US" sz="2400" dirty="0">
                <a:cs typeface="Arial" panose="020B0604020202020204" pitchFamily="34" charset="0"/>
              </a:rPr>
              <a:t> Questions &amp; Answers</a:t>
            </a:r>
          </a:p>
          <a:p>
            <a:pPr>
              <a:buFont typeface="Wingdings" panose="05000000000000000000" pitchFamily="2" charset="2"/>
              <a:buChar char="Ø"/>
              <a:tabLst>
                <a:tab pos="393700" algn="l"/>
              </a:tabLst>
            </a:pPr>
            <a:endParaRPr lang="en-US" sz="2400" dirty="0">
              <a:cs typeface="Arial" panose="020B0604020202020204" pitchFamily="34" charset="0"/>
            </a:endParaRPr>
          </a:p>
        </p:txBody>
      </p:sp>
      <p:sp>
        <p:nvSpPr>
          <p:cNvPr id="2" name="Slide Number Placeholder 1"/>
          <p:cNvSpPr>
            <a:spLocks noGrp="1"/>
          </p:cNvSpPr>
          <p:nvPr>
            <p:ph type="sldNum" sz="quarter" idx="4294967295"/>
          </p:nvPr>
        </p:nvSpPr>
        <p:spPr>
          <a:xfrm>
            <a:off x="7010400" y="6356350"/>
            <a:ext cx="2133600" cy="365125"/>
          </a:xfrm>
        </p:spPr>
        <p:txBody>
          <a:bodyPr/>
          <a:lstStyle/>
          <a:p>
            <a:pPr>
              <a:defRPr/>
            </a:pPr>
            <a:fld id="{CD30D34D-8C50-4CB3-8982-DFF0EE2C809B}" type="slidenum">
              <a:rPr lang="en-US" smtClean="0">
                <a:solidFill>
                  <a:srgbClr val="FFFFFF">
                    <a:lumMod val="50000"/>
                  </a:srgbClr>
                </a:solidFill>
              </a:rPr>
              <a:pPr>
                <a:defRPr/>
              </a:pPr>
              <a:t>2</a:t>
            </a:fld>
            <a:endParaRPr lang="en-US" dirty="0">
              <a:solidFill>
                <a:srgbClr val="FFFFFF">
                  <a:lumMod val="50000"/>
                </a:srgbClr>
              </a:solidFill>
            </a:endParaRPr>
          </a:p>
        </p:txBody>
      </p:sp>
      <p:sp>
        <p:nvSpPr>
          <p:cNvPr id="6" name="Title 1"/>
          <p:cNvSpPr>
            <a:spLocks noGrp="1"/>
          </p:cNvSpPr>
          <p:nvPr>
            <p:ph type="body" sz="quarter" idx="10"/>
          </p:nvPr>
        </p:nvSpPr>
        <p:spPr>
          <a:xfrm>
            <a:off x="1381648" y="300584"/>
            <a:ext cx="7010400" cy="685800"/>
          </a:xfrm>
        </p:spPr>
        <p:txBody>
          <a:bodyPr>
            <a:noAutofit/>
          </a:bodyPr>
          <a:lstStyle/>
          <a:p>
            <a:r>
              <a:rPr lang="en-US" sz="4800" dirty="0">
                <a:latin typeface="+mj-lt"/>
              </a:rPr>
              <a:t>Agenda</a:t>
            </a:r>
          </a:p>
        </p:txBody>
      </p:sp>
    </p:spTree>
    <p:extLst>
      <p:ext uri="{BB962C8B-B14F-4D97-AF65-F5344CB8AC3E}">
        <p14:creationId xmlns:p14="http://schemas.microsoft.com/office/powerpoint/2010/main" val="13387902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5867400" y="6427661"/>
            <a:ext cx="1825851" cy="299728"/>
          </a:xfrm>
        </p:spPr>
        <p:txBody>
          <a:bodyPr/>
          <a:lstStyle/>
          <a:p>
            <a:r>
              <a:rPr lang="en-US" sz="1400" b="1" dirty="0">
                <a:solidFill>
                  <a:srgbClr val="19407F"/>
                </a:solidFill>
              </a:rPr>
              <a:t>Choose the Product</a:t>
            </a:r>
          </a:p>
        </p:txBody>
      </p:sp>
      <p:sp>
        <p:nvSpPr>
          <p:cNvPr id="7" name="Content Placeholder 2"/>
          <p:cNvSpPr txBox="1">
            <a:spLocks/>
          </p:cNvSpPr>
          <p:nvPr/>
        </p:nvSpPr>
        <p:spPr bwMode="auto">
          <a:xfrm>
            <a:off x="577575" y="1295400"/>
            <a:ext cx="3765825" cy="5410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a:buFont typeface="+mj-lt"/>
              <a:buAutoNum type="arabicPeriod"/>
            </a:pPr>
            <a:r>
              <a:rPr lang="en-US" sz="1800" dirty="0">
                <a:solidFill>
                  <a:srgbClr val="19407F"/>
                </a:solidFill>
                <a:cs typeface="Arial" pitchFamily="34" charset="0"/>
              </a:rPr>
              <a:t>Issuer administrators can submit data changes for fields related to Issuers and Products. </a:t>
            </a:r>
          </a:p>
          <a:p>
            <a:pPr>
              <a:buFont typeface="+mj-lt"/>
              <a:buAutoNum type="arabicPeriod"/>
            </a:pPr>
            <a:r>
              <a:rPr lang="en-US" sz="1800" dirty="0">
                <a:solidFill>
                  <a:srgbClr val="19407F"/>
                </a:solidFill>
                <a:cs typeface="Arial" pitchFamily="34" charset="0"/>
              </a:rPr>
              <a:t>Following fields will be displayed in “What values would you like to change” drop down:</a:t>
            </a:r>
          </a:p>
          <a:p>
            <a:pPr marL="857250" lvl="1" indent="-457200">
              <a:buFont typeface="Wingdings" panose="05000000000000000000" pitchFamily="2" charset="2"/>
              <a:buChar char="ü"/>
            </a:pPr>
            <a:r>
              <a:rPr lang="en-US" sz="1400" dirty="0">
                <a:solidFill>
                  <a:srgbClr val="19407F"/>
                </a:solidFill>
                <a:cs typeface="Arial" pitchFamily="34" charset="0"/>
              </a:rPr>
              <a:t>Issuer Legal Name</a:t>
            </a:r>
          </a:p>
          <a:p>
            <a:pPr marL="857250" lvl="1" indent="-457200">
              <a:buFont typeface="Wingdings" panose="05000000000000000000" pitchFamily="2" charset="2"/>
              <a:buChar char="ü"/>
            </a:pPr>
            <a:r>
              <a:rPr lang="en-US" sz="1400" dirty="0">
                <a:solidFill>
                  <a:srgbClr val="19407F"/>
                </a:solidFill>
                <a:cs typeface="Arial" pitchFamily="34" charset="0"/>
              </a:rPr>
              <a:t>Issuer Registered State</a:t>
            </a:r>
          </a:p>
          <a:p>
            <a:pPr marL="857250" lvl="1" indent="-457200">
              <a:buFont typeface="Wingdings" panose="05000000000000000000" pitchFamily="2" charset="2"/>
              <a:buChar char="ü"/>
            </a:pPr>
            <a:r>
              <a:rPr lang="en-US" sz="1400" dirty="0">
                <a:solidFill>
                  <a:srgbClr val="19407F"/>
                </a:solidFill>
                <a:cs typeface="Arial" pitchFamily="34" charset="0"/>
              </a:rPr>
              <a:t>Issuer Status</a:t>
            </a:r>
          </a:p>
          <a:p>
            <a:pPr marL="857250" lvl="1" indent="-457200">
              <a:buFont typeface="Wingdings" panose="05000000000000000000" pitchFamily="2" charset="2"/>
              <a:buChar char="ü"/>
            </a:pPr>
            <a:r>
              <a:rPr lang="en-US" sz="1400" dirty="0">
                <a:solidFill>
                  <a:srgbClr val="19407F"/>
                </a:solidFill>
                <a:cs typeface="Arial" pitchFamily="34" charset="0"/>
              </a:rPr>
              <a:t>Product Name</a:t>
            </a:r>
          </a:p>
          <a:p>
            <a:pPr marL="857250" lvl="1" indent="-457200">
              <a:buFont typeface="Wingdings" panose="05000000000000000000" pitchFamily="2" charset="2"/>
              <a:buChar char="ü"/>
            </a:pPr>
            <a:r>
              <a:rPr lang="en-US" sz="1400" dirty="0">
                <a:solidFill>
                  <a:srgbClr val="19407F"/>
                </a:solidFill>
                <a:cs typeface="Arial" pitchFamily="34" charset="0"/>
              </a:rPr>
              <a:t>Product Type</a:t>
            </a:r>
          </a:p>
          <a:p>
            <a:pPr marL="857250" lvl="1" indent="-457200">
              <a:buFont typeface="Wingdings" panose="05000000000000000000" pitchFamily="2" charset="2"/>
              <a:buChar char="ü"/>
            </a:pPr>
            <a:r>
              <a:rPr lang="en-US" sz="1400" dirty="0">
                <a:solidFill>
                  <a:srgbClr val="19407F"/>
                </a:solidFill>
                <a:cs typeface="Arial" pitchFamily="34" charset="0"/>
              </a:rPr>
              <a:t>Product Status</a:t>
            </a:r>
          </a:p>
          <a:p>
            <a:pPr marL="857250" lvl="1" indent="-457200">
              <a:buFont typeface="Wingdings" panose="05000000000000000000" pitchFamily="2" charset="2"/>
              <a:buChar char="ü"/>
            </a:pPr>
            <a:r>
              <a:rPr lang="en-US" sz="1400" dirty="0">
                <a:solidFill>
                  <a:srgbClr val="19407F"/>
                </a:solidFill>
                <a:cs typeface="Arial" pitchFamily="34" charset="0"/>
              </a:rPr>
              <a:t>Product Market type</a:t>
            </a:r>
          </a:p>
          <a:p>
            <a:pPr>
              <a:buFont typeface="+mj-lt"/>
              <a:buAutoNum type="arabicPeriod"/>
            </a:pPr>
            <a:r>
              <a:rPr lang="en-US" sz="1800" dirty="0">
                <a:solidFill>
                  <a:srgbClr val="19407F"/>
                </a:solidFill>
                <a:cs typeface="Arial" pitchFamily="34" charset="0"/>
              </a:rPr>
              <a:t>Based on the value selected the drop downs for Choose the Issuer and Choose the Product are displayed for selection.</a:t>
            </a:r>
          </a:p>
          <a:p>
            <a:pPr marL="857250" lvl="1" indent="-457200">
              <a:buFont typeface="+mj-lt"/>
              <a:buAutoNum type="arabicPeriod"/>
            </a:pPr>
            <a:endParaRPr lang="en-US" sz="1600" dirty="0">
              <a:solidFill>
                <a:srgbClr val="19407F"/>
              </a:solidFill>
              <a:cs typeface="Arial" pitchFamily="34" charset="0"/>
            </a:endParaRPr>
          </a:p>
          <a:p>
            <a:pPr marL="857250" lvl="1" indent="-457200">
              <a:buFont typeface="+mj-lt"/>
              <a:buAutoNum type="arabicPeriod"/>
            </a:pPr>
            <a:endParaRPr lang="en-US" sz="1600" dirty="0">
              <a:solidFill>
                <a:srgbClr val="19407F"/>
              </a:solidFill>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p:txBody>
      </p:sp>
      <p:sp>
        <p:nvSpPr>
          <p:cNvPr id="10" name="Title 1"/>
          <p:cNvSpPr>
            <a:spLocks noGrp="1"/>
          </p:cNvSpPr>
          <p:nvPr>
            <p:ph type="body" sz="quarter" idx="10"/>
          </p:nvPr>
        </p:nvSpPr>
        <p:spPr>
          <a:xfrm>
            <a:off x="1798138" y="146215"/>
            <a:ext cx="7162800" cy="913215"/>
          </a:xfrm>
        </p:spPr>
        <p:txBody>
          <a:bodyPr>
            <a:noAutofit/>
          </a:bodyPr>
          <a:lstStyle/>
          <a:p>
            <a:r>
              <a:rPr lang="en-US" sz="4800" dirty="0">
                <a:latin typeface="+mj-lt"/>
              </a:rPr>
              <a:t>Issuer Administrators</a:t>
            </a:r>
          </a:p>
        </p:txBody>
      </p:sp>
      <p:pic>
        <p:nvPicPr>
          <p:cNvPr id="5" name="Picture 4" descr="Create Data Change Request Page to Select Values for Issuer or Product" title="Select Values for Issuer or Product"/>
          <p:cNvPicPr/>
          <p:nvPr/>
        </p:nvPicPr>
        <p:blipFill>
          <a:blip r:embed="rId3"/>
          <a:stretch>
            <a:fillRect/>
          </a:stretch>
        </p:blipFill>
        <p:spPr>
          <a:xfrm>
            <a:off x="4800599" y="1752599"/>
            <a:ext cx="4023709" cy="1733700"/>
          </a:xfrm>
          <a:prstGeom prst="rect">
            <a:avLst/>
          </a:prstGeom>
          <a:ln>
            <a:solidFill>
              <a:schemeClr val="accent1"/>
            </a:solidFill>
          </a:ln>
        </p:spPr>
      </p:pic>
      <p:pic>
        <p:nvPicPr>
          <p:cNvPr id="6" name="Picture 5" descr="Current Value, New Value, and Reason for Change Page" title="Current Value, New Value, and Reason for Change"/>
          <p:cNvPicPr/>
          <p:nvPr/>
        </p:nvPicPr>
        <p:blipFill>
          <a:blip r:embed="rId4"/>
          <a:stretch>
            <a:fillRect/>
          </a:stretch>
        </p:blipFill>
        <p:spPr>
          <a:xfrm>
            <a:off x="4890135" y="4229100"/>
            <a:ext cx="4019899" cy="2198561"/>
          </a:xfrm>
          <a:prstGeom prst="rect">
            <a:avLst/>
          </a:prstGeom>
        </p:spPr>
      </p:pic>
      <p:sp>
        <p:nvSpPr>
          <p:cNvPr id="2" name="Rectangle 1"/>
          <p:cNvSpPr/>
          <p:nvPr/>
        </p:nvSpPr>
        <p:spPr>
          <a:xfrm>
            <a:off x="5379538" y="3486299"/>
            <a:ext cx="2697662" cy="307777"/>
          </a:xfrm>
          <a:prstGeom prst="rect">
            <a:avLst/>
          </a:prstGeom>
        </p:spPr>
        <p:txBody>
          <a:bodyPr wrap="none">
            <a:spAutoFit/>
          </a:bodyPr>
          <a:lstStyle/>
          <a:p>
            <a:r>
              <a:rPr lang="en-US" sz="1400" b="1" dirty="0">
                <a:solidFill>
                  <a:srgbClr val="19407F"/>
                </a:solidFill>
                <a:ea typeface="Arial" panose="020B0604020202020204" pitchFamily="34" charset="0"/>
              </a:rPr>
              <a:t>Select Values for Issuer or Product</a:t>
            </a:r>
            <a:endParaRPr lang="en-US" sz="1400" b="1" dirty="0">
              <a:solidFill>
                <a:srgbClr val="19407F"/>
              </a:solidFill>
            </a:endParaRPr>
          </a:p>
        </p:txBody>
      </p:sp>
      <p:sp>
        <p:nvSpPr>
          <p:cNvPr id="11" name="Down Arrow 10"/>
          <p:cNvSpPr/>
          <p:nvPr/>
        </p:nvSpPr>
        <p:spPr>
          <a:xfrm flipV="1">
            <a:off x="5379538" y="5703900"/>
            <a:ext cx="304800" cy="432882"/>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25756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4827016" y="4549195"/>
            <a:ext cx="4063365" cy="290879"/>
          </a:xfrm>
        </p:spPr>
        <p:txBody>
          <a:bodyPr/>
          <a:lstStyle/>
          <a:p>
            <a:r>
              <a:rPr lang="en-US" sz="1400" b="1" dirty="0">
                <a:solidFill>
                  <a:srgbClr val="19407F"/>
                </a:solidFill>
              </a:rPr>
              <a:t>Current Value, New </a:t>
            </a:r>
            <a:r>
              <a:rPr lang="en-US" sz="1400" b="1" dirty="0">
                <a:solidFill>
                  <a:srgbClr val="19407F"/>
                </a:solidFill>
                <a:ea typeface="Arial" panose="020B0604020202020204" pitchFamily="34" charset="0"/>
              </a:rPr>
              <a:t>Value</a:t>
            </a:r>
            <a:r>
              <a:rPr lang="en-US" sz="1400" b="1" dirty="0">
                <a:solidFill>
                  <a:srgbClr val="19407F"/>
                </a:solidFill>
              </a:rPr>
              <a:t>, and Reason for Change</a:t>
            </a:r>
          </a:p>
        </p:txBody>
      </p:sp>
      <p:sp>
        <p:nvSpPr>
          <p:cNvPr id="7" name="Content Placeholder 2"/>
          <p:cNvSpPr txBox="1">
            <a:spLocks/>
          </p:cNvSpPr>
          <p:nvPr/>
        </p:nvSpPr>
        <p:spPr bwMode="auto">
          <a:xfrm>
            <a:off x="762000" y="1219200"/>
            <a:ext cx="3657600" cy="5638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0" indent="0">
              <a:buNone/>
            </a:pPr>
            <a:endParaRPr lang="en-US" sz="2000" dirty="0">
              <a:solidFill>
                <a:srgbClr val="19407F"/>
              </a:solidFill>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p:txBody>
      </p:sp>
      <p:sp>
        <p:nvSpPr>
          <p:cNvPr id="10" name="Title 1"/>
          <p:cNvSpPr>
            <a:spLocks noGrp="1"/>
          </p:cNvSpPr>
          <p:nvPr>
            <p:ph type="body" sz="quarter" idx="10"/>
          </p:nvPr>
        </p:nvSpPr>
        <p:spPr>
          <a:xfrm>
            <a:off x="1798138" y="238040"/>
            <a:ext cx="7162800" cy="913215"/>
          </a:xfrm>
        </p:spPr>
        <p:txBody>
          <a:bodyPr>
            <a:noAutofit/>
          </a:bodyPr>
          <a:lstStyle/>
          <a:p>
            <a:r>
              <a:rPr lang="en-US" sz="4000" dirty="0">
                <a:latin typeface="+mj-lt"/>
              </a:rPr>
              <a:t>Issuer Administrators Continued</a:t>
            </a:r>
          </a:p>
        </p:txBody>
      </p:sp>
      <p:pic>
        <p:nvPicPr>
          <p:cNvPr id="6" name="Picture 5" descr="Current Value, New Value, and Reason for Change Page" title="Current Value, New Value, and Reason for Change"/>
          <p:cNvPicPr/>
          <p:nvPr/>
        </p:nvPicPr>
        <p:blipFill>
          <a:blip r:embed="rId3"/>
          <a:stretch>
            <a:fillRect/>
          </a:stretch>
        </p:blipFill>
        <p:spPr>
          <a:xfrm>
            <a:off x="5645109" y="3124590"/>
            <a:ext cx="2411939" cy="1319136"/>
          </a:xfrm>
          <a:prstGeom prst="rect">
            <a:avLst/>
          </a:prstGeom>
        </p:spPr>
      </p:pic>
      <p:sp>
        <p:nvSpPr>
          <p:cNvPr id="9" name="Content Placeholder 2"/>
          <p:cNvSpPr txBox="1">
            <a:spLocks/>
          </p:cNvSpPr>
          <p:nvPr/>
        </p:nvSpPr>
        <p:spPr bwMode="auto">
          <a:xfrm>
            <a:off x="674097" y="1219200"/>
            <a:ext cx="4152919" cy="54658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57200" indent="-457200">
              <a:buFont typeface="+mj-lt"/>
              <a:buAutoNum type="arabicPeriod" startAt="4"/>
            </a:pPr>
            <a:r>
              <a:rPr lang="en-US" sz="1800" dirty="0">
                <a:solidFill>
                  <a:srgbClr val="19407F"/>
                </a:solidFill>
                <a:cs typeface="Arial" pitchFamily="34" charset="0"/>
              </a:rPr>
              <a:t>Depending on  “what values would you like to change?” drop down selection, System will either display a text box or drop down to select the new values.</a:t>
            </a:r>
          </a:p>
          <a:p>
            <a:pPr marL="457200" indent="-457200">
              <a:buFont typeface="+mj-lt"/>
              <a:buAutoNum type="arabicPeriod" startAt="4"/>
            </a:pPr>
            <a:r>
              <a:rPr lang="en-US" sz="1800" dirty="0">
                <a:solidFill>
                  <a:srgbClr val="19407F"/>
                </a:solidFill>
                <a:cs typeface="Arial" pitchFamily="34" charset="0"/>
              </a:rPr>
              <a:t>New Value</a:t>
            </a:r>
          </a:p>
          <a:p>
            <a:pPr marL="742950" lvl="2" indent="-342900">
              <a:buSzTx/>
            </a:pPr>
            <a:r>
              <a:rPr lang="en-US" sz="1800" dirty="0">
                <a:solidFill>
                  <a:srgbClr val="19407F"/>
                </a:solidFill>
                <a:cs typeface="Arial" pitchFamily="34" charset="0"/>
              </a:rPr>
              <a:t>Is a Required field. Either a Text box or Drop down shall be displayed based on the Value selected for change.</a:t>
            </a:r>
          </a:p>
          <a:p>
            <a:pPr marL="457200" indent="-457200">
              <a:buFont typeface="+mj-lt"/>
              <a:buAutoNum type="arabicPeriod" startAt="4"/>
            </a:pPr>
            <a:r>
              <a:rPr lang="en-US" sz="1800" dirty="0">
                <a:solidFill>
                  <a:srgbClr val="19407F"/>
                </a:solidFill>
                <a:cs typeface="Arial" pitchFamily="34" charset="0"/>
              </a:rPr>
              <a:t>Reason for Change </a:t>
            </a:r>
          </a:p>
          <a:p>
            <a:pPr marL="742950" lvl="2" indent="-342900">
              <a:buSzTx/>
            </a:pPr>
            <a:r>
              <a:rPr lang="en-US" sz="1800" dirty="0">
                <a:solidFill>
                  <a:srgbClr val="19407F"/>
                </a:solidFill>
                <a:cs typeface="Arial" pitchFamily="34" charset="0"/>
              </a:rPr>
              <a:t>Is a Required field-Text box.(Max 250 characters) to submit the data change requests</a:t>
            </a:r>
          </a:p>
          <a:p>
            <a:pPr marL="457200" indent="-457200">
              <a:buFont typeface="+mj-lt"/>
              <a:buAutoNum type="arabicPeriod" startAt="4"/>
            </a:pPr>
            <a:r>
              <a:rPr lang="en-US" sz="1800" dirty="0">
                <a:solidFill>
                  <a:srgbClr val="19407F"/>
                </a:solidFill>
                <a:cs typeface="Arial" pitchFamily="34" charset="0"/>
              </a:rPr>
              <a:t>A confirmation message will be displayed on submitting the change request.</a:t>
            </a:r>
          </a:p>
          <a:p>
            <a:pPr lvl="1"/>
            <a:endParaRPr lang="en-US" sz="1800" dirty="0">
              <a:solidFill>
                <a:srgbClr val="19407F"/>
              </a:solidFill>
              <a:cs typeface="Arial" pitchFamily="34" charset="0"/>
            </a:endParaRPr>
          </a:p>
          <a:p>
            <a:pPr lvl="1"/>
            <a:endParaRPr lang="en-US" sz="1800" dirty="0">
              <a:solidFill>
                <a:srgbClr val="19407F"/>
              </a:solidFill>
              <a:cs typeface="Arial" pitchFamily="34" charset="0"/>
            </a:endParaRPr>
          </a:p>
          <a:p>
            <a:pPr marL="457200" lvl="1" indent="0">
              <a:buNone/>
            </a:pPr>
            <a:endParaRPr lang="en-US" sz="1800" dirty="0">
              <a:solidFill>
                <a:srgbClr val="19407F"/>
              </a:solidFill>
              <a:cs typeface="Arial" pitchFamily="34" charset="0"/>
            </a:endParaRPr>
          </a:p>
          <a:p>
            <a:pPr lvl="1"/>
            <a:endParaRPr lang="en-US" sz="1800" dirty="0">
              <a:solidFill>
                <a:srgbClr val="19407F"/>
              </a:solidFill>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p:txBody>
      </p:sp>
      <p:pic>
        <p:nvPicPr>
          <p:cNvPr id="8" name="Picture 7"/>
          <p:cNvPicPr/>
          <p:nvPr/>
        </p:nvPicPr>
        <p:blipFill>
          <a:blip r:embed="rId4"/>
          <a:stretch>
            <a:fillRect/>
          </a:stretch>
        </p:blipFill>
        <p:spPr>
          <a:xfrm>
            <a:off x="5773846" y="5177604"/>
            <a:ext cx="2411939" cy="1111092"/>
          </a:xfrm>
          <a:prstGeom prst="rect">
            <a:avLst/>
          </a:prstGeom>
          <a:ln>
            <a:solidFill>
              <a:schemeClr val="accent1"/>
            </a:solidFill>
          </a:ln>
        </p:spPr>
      </p:pic>
      <p:sp>
        <p:nvSpPr>
          <p:cNvPr id="11" name="Slide Number Placeholder 3"/>
          <p:cNvSpPr txBox="1">
            <a:spLocks/>
          </p:cNvSpPr>
          <p:nvPr/>
        </p:nvSpPr>
        <p:spPr>
          <a:xfrm>
            <a:off x="4114800" y="6394165"/>
            <a:ext cx="4063365" cy="290879"/>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solidFill>
                  <a:srgbClr val="19407F"/>
                </a:solidFill>
              </a:rPr>
              <a:t>Confirmation Message screen</a:t>
            </a:r>
          </a:p>
        </p:txBody>
      </p:sp>
      <p:pic>
        <p:nvPicPr>
          <p:cNvPr id="12" name="Picture 11" descr="C:\Users\SPARUC~1\AppData\Local\Temp\SNAGHTML23dd973e.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647026" y="1458867"/>
            <a:ext cx="2126164" cy="1031075"/>
          </a:xfrm>
          <a:prstGeom prst="rect">
            <a:avLst/>
          </a:prstGeom>
          <a:noFill/>
          <a:ln>
            <a:solidFill>
              <a:schemeClr val="accent1"/>
            </a:solidFill>
          </a:ln>
        </p:spPr>
      </p:pic>
      <p:sp>
        <p:nvSpPr>
          <p:cNvPr id="14" name="Rectangle 13"/>
          <p:cNvSpPr/>
          <p:nvPr/>
        </p:nvSpPr>
        <p:spPr>
          <a:xfrm>
            <a:off x="5156418" y="2441522"/>
            <a:ext cx="3429000" cy="307777"/>
          </a:xfrm>
          <a:prstGeom prst="rect">
            <a:avLst/>
          </a:prstGeom>
        </p:spPr>
        <p:txBody>
          <a:bodyPr wrap="square">
            <a:spAutoFit/>
          </a:bodyPr>
          <a:lstStyle/>
          <a:p>
            <a:r>
              <a:rPr lang="en-US" sz="1400" b="1" dirty="0">
                <a:solidFill>
                  <a:srgbClr val="19407F"/>
                </a:solidFill>
                <a:ea typeface="Arial" panose="020B0604020202020204" pitchFamily="34" charset="0"/>
              </a:rPr>
              <a:t>New Value Text box and Drop Down Fields.</a:t>
            </a:r>
            <a:endParaRPr lang="en-US" sz="1400" b="1" dirty="0">
              <a:solidFill>
                <a:srgbClr val="19407F"/>
              </a:solidFill>
            </a:endParaRPr>
          </a:p>
        </p:txBody>
      </p:sp>
      <p:sp>
        <p:nvSpPr>
          <p:cNvPr id="15" name="Up Arrow 14"/>
          <p:cNvSpPr/>
          <p:nvPr/>
        </p:nvSpPr>
        <p:spPr>
          <a:xfrm>
            <a:off x="6783196" y="2378577"/>
            <a:ext cx="152400" cy="304800"/>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6" name="Up Arrow 15"/>
          <p:cNvSpPr/>
          <p:nvPr/>
        </p:nvSpPr>
        <p:spPr>
          <a:xfrm>
            <a:off x="6070282" y="2190302"/>
            <a:ext cx="152400" cy="304800"/>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92139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686800" y="6356350"/>
            <a:ext cx="457200" cy="407086"/>
          </a:xfrm>
        </p:spPr>
        <p:txBody>
          <a:bodyPr/>
          <a:lstStyle/>
          <a:p>
            <a:pPr>
              <a:defRPr/>
            </a:pPr>
            <a:fld id="{CD30D34D-8C50-4CB3-8982-DFF0EE2C809B}" type="slidenum">
              <a:rPr lang="en-US" smtClean="0">
                <a:solidFill>
                  <a:srgbClr val="FFFFFF">
                    <a:lumMod val="50000"/>
                  </a:srgbClr>
                </a:solidFill>
              </a:rPr>
              <a:pPr>
                <a:defRPr/>
              </a:pPr>
              <a:t>22</a:t>
            </a:fld>
            <a:endParaRPr lang="en-US" dirty="0">
              <a:solidFill>
                <a:srgbClr val="FFFFFF">
                  <a:lumMod val="50000"/>
                </a:srgbClr>
              </a:solidFill>
            </a:endParaRPr>
          </a:p>
        </p:txBody>
      </p:sp>
      <p:sp>
        <p:nvSpPr>
          <p:cNvPr id="7" name="Content Placeholder 2"/>
          <p:cNvSpPr txBox="1">
            <a:spLocks/>
          </p:cNvSpPr>
          <p:nvPr/>
        </p:nvSpPr>
        <p:spPr bwMode="auto">
          <a:xfrm>
            <a:off x="685800" y="1219200"/>
            <a:ext cx="4380410" cy="554423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57200" indent="-457200">
              <a:buFont typeface="+mj-lt"/>
              <a:buAutoNum type="arabicPeriod"/>
            </a:pPr>
            <a:r>
              <a:rPr lang="en-US" sz="1800" dirty="0">
                <a:solidFill>
                  <a:srgbClr val="19407F"/>
                </a:solidFill>
                <a:cs typeface="Arial" pitchFamily="34" charset="0"/>
              </a:rPr>
              <a:t>Following fields will be displayed in “What values would you like to change” drop down:</a:t>
            </a:r>
          </a:p>
          <a:p>
            <a:pPr lvl="2" indent="-342900">
              <a:buFont typeface="Wingdings" panose="05000000000000000000" pitchFamily="2" charset="2"/>
              <a:buChar char="ü"/>
            </a:pPr>
            <a:r>
              <a:rPr lang="en-US" sz="1800" dirty="0">
                <a:solidFill>
                  <a:srgbClr val="19407F"/>
                </a:solidFill>
                <a:cs typeface="Arial" pitchFamily="34" charset="0"/>
              </a:rPr>
              <a:t>Organization type</a:t>
            </a:r>
          </a:p>
          <a:p>
            <a:pPr lvl="2" indent="-342900">
              <a:buFont typeface="Wingdings" panose="05000000000000000000" pitchFamily="2" charset="2"/>
              <a:buChar char="ü"/>
            </a:pPr>
            <a:r>
              <a:rPr lang="en-US" sz="1800" dirty="0">
                <a:solidFill>
                  <a:srgbClr val="19407F"/>
                </a:solidFill>
                <a:cs typeface="Arial" pitchFamily="34" charset="0"/>
              </a:rPr>
              <a:t>Organization Status</a:t>
            </a:r>
          </a:p>
          <a:p>
            <a:pPr lvl="2" indent="-342900">
              <a:buFont typeface="Wingdings" panose="05000000000000000000" pitchFamily="2" charset="2"/>
              <a:buChar char="ü"/>
            </a:pPr>
            <a:r>
              <a:rPr lang="en-US" sz="1800" dirty="0">
                <a:solidFill>
                  <a:srgbClr val="19407F"/>
                </a:solidFill>
                <a:cs typeface="Arial" pitchFamily="34" charset="0"/>
              </a:rPr>
              <a:t>Organization Address</a:t>
            </a:r>
          </a:p>
          <a:p>
            <a:pPr lvl="2" indent="-342900">
              <a:buFont typeface="Wingdings" panose="05000000000000000000" pitchFamily="2" charset="2"/>
              <a:buChar char="ü"/>
            </a:pPr>
            <a:r>
              <a:rPr lang="en-US" sz="1800" dirty="0">
                <a:solidFill>
                  <a:srgbClr val="19407F"/>
                </a:solidFill>
                <a:cs typeface="Arial" pitchFamily="34" charset="0"/>
              </a:rPr>
              <a:t>Organization legal name</a:t>
            </a:r>
          </a:p>
          <a:p>
            <a:pPr lvl="2" indent="-342900">
              <a:buFont typeface="Wingdings" panose="05000000000000000000" pitchFamily="2" charset="2"/>
              <a:buChar char="ü"/>
            </a:pPr>
            <a:r>
              <a:rPr lang="en-US" sz="1800" dirty="0">
                <a:solidFill>
                  <a:srgbClr val="19407F"/>
                </a:solidFill>
                <a:cs typeface="Arial" pitchFamily="34" charset="0"/>
              </a:rPr>
              <a:t>Organization Address type</a:t>
            </a:r>
          </a:p>
          <a:p>
            <a:pPr lvl="2" indent="-342900">
              <a:buFont typeface="Wingdings" panose="05000000000000000000" pitchFamily="2" charset="2"/>
              <a:buChar char="ü"/>
            </a:pPr>
            <a:r>
              <a:rPr lang="en-US" sz="1800" dirty="0">
                <a:solidFill>
                  <a:srgbClr val="19407F"/>
                </a:solidFill>
                <a:cs typeface="Arial" pitchFamily="34" charset="0"/>
              </a:rPr>
              <a:t>FEIN/TIN</a:t>
            </a:r>
          </a:p>
          <a:p>
            <a:pPr marL="457200" lvl="2" indent="-457200">
              <a:buFont typeface="+mj-lt"/>
              <a:buAutoNum type="arabicPeriod" startAt="2"/>
            </a:pPr>
            <a:r>
              <a:rPr lang="en-US" sz="1800" dirty="0">
                <a:solidFill>
                  <a:srgbClr val="19407F"/>
                </a:solidFill>
                <a:cs typeface="Arial" pitchFamily="34" charset="0"/>
              </a:rPr>
              <a:t>Depending on  “what values would you like to change?” drop down selection, System will either display a text box or drop down to select the new values.</a:t>
            </a:r>
          </a:p>
          <a:p>
            <a:pPr lvl="1"/>
            <a:endParaRPr lang="en-US" sz="1800" dirty="0">
              <a:solidFill>
                <a:srgbClr val="19407F"/>
              </a:solidFill>
              <a:cs typeface="Arial" pitchFamily="34" charset="0"/>
            </a:endParaRPr>
          </a:p>
          <a:p>
            <a:pPr marL="457200" lvl="1" indent="0">
              <a:buNone/>
            </a:pPr>
            <a:endParaRPr lang="en-US" sz="2000" dirty="0">
              <a:solidFill>
                <a:srgbClr val="19407F"/>
              </a:solidFill>
              <a:latin typeface="Calibri" panose="020F0502020204030204" pitchFamily="34" charset="0"/>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p:txBody>
      </p:sp>
      <p:sp>
        <p:nvSpPr>
          <p:cNvPr id="10" name="Title 1"/>
          <p:cNvSpPr>
            <a:spLocks noGrp="1"/>
          </p:cNvSpPr>
          <p:nvPr>
            <p:ph type="body" sz="quarter" idx="10"/>
          </p:nvPr>
        </p:nvSpPr>
        <p:spPr>
          <a:xfrm>
            <a:off x="1524000" y="152400"/>
            <a:ext cx="7162800" cy="913215"/>
          </a:xfrm>
        </p:spPr>
        <p:txBody>
          <a:bodyPr>
            <a:noAutofit/>
          </a:bodyPr>
          <a:lstStyle/>
          <a:p>
            <a:r>
              <a:rPr lang="en-US" sz="4400" dirty="0">
                <a:latin typeface="+mj-lt"/>
              </a:rPr>
              <a:t>Organization Administrators</a:t>
            </a:r>
          </a:p>
        </p:txBody>
      </p:sp>
      <p:pic>
        <p:nvPicPr>
          <p:cNvPr id="5" name="Picture 4" descr="Select Values for the Organization" title="Select Values for the Organization"/>
          <p:cNvPicPr/>
          <p:nvPr/>
        </p:nvPicPr>
        <p:blipFill>
          <a:blip r:embed="rId3"/>
          <a:stretch>
            <a:fillRect/>
          </a:stretch>
        </p:blipFill>
        <p:spPr>
          <a:xfrm>
            <a:off x="5066210" y="1354422"/>
            <a:ext cx="4008468" cy="1745131"/>
          </a:xfrm>
          <a:prstGeom prst="rect">
            <a:avLst/>
          </a:prstGeom>
          <a:ln>
            <a:solidFill>
              <a:schemeClr val="accent1"/>
            </a:solidFill>
          </a:ln>
        </p:spPr>
      </p:pic>
      <p:sp>
        <p:nvSpPr>
          <p:cNvPr id="2" name="Rectangle 1"/>
          <p:cNvSpPr/>
          <p:nvPr/>
        </p:nvSpPr>
        <p:spPr>
          <a:xfrm>
            <a:off x="5724210" y="3130687"/>
            <a:ext cx="2692468" cy="307777"/>
          </a:xfrm>
          <a:prstGeom prst="rect">
            <a:avLst/>
          </a:prstGeom>
        </p:spPr>
        <p:txBody>
          <a:bodyPr wrap="none">
            <a:spAutoFit/>
          </a:bodyPr>
          <a:lstStyle/>
          <a:p>
            <a:pPr algn="ctr"/>
            <a:r>
              <a:rPr lang="en-US" sz="1400" b="1" dirty="0">
                <a:solidFill>
                  <a:srgbClr val="19407F"/>
                </a:solidFill>
                <a:ea typeface="Arial" panose="020B0604020202020204" pitchFamily="34" charset="0"/>
                <a:cs typeface="Times New Roman" panose="02020603050405020304" pitchFamily="18" charset="0"/>
              </a:rPr>
              <a:t>Select Values for the Organization</a:t>
            </a:r>
            <a:endParaRPr lang="en-US" sz="1400" b="1" dirty="0">
              <a:solidFill>
                <a:srgbClr val="19407F"/>
              </a:solidFill>
              <a:effectLst/>
              <a:ea typeface="Calibri" panose="020F0502020204030204" pitchFamily="34" charset="0"/>
              <a:cs typeface="Times New Roman" panose="02020603050405020304" pitchFamily="18" charset="0"/>
            </a:endParaRPr>
          </a:p>
        </p:txBody>
      </p:sp>
      <p:pic>
        <p:nvPicPr>
          <p:cNvPr id="8" name="Picture 7" descr="C:\Users\SPARUC~1\AppData\Local\Temp\SNAGHTML22aee9f4.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91951" y="4286645"/>
            <a:ext cx="3882727" cy="1794666"/>
          </a:xfrm>
          <a:prstGeom prst="rect">
            <a:avLst/>
          </a:prstGeom>
          <a:noFill/>
          <a:ln>
            <a:solidFill>
              <a:schemeClr val="accent1"/>
            </a:solidFill>
          </a:ln>
        </p:spPr>
      </p:pic>
      <p:sp>
        <p:nvSpPr>
          <p:cNvPr id="9" name="Rectangle 8"/>
          <p:cNvSpPr/>
          <p:nvPr/>
        </p:nvSpPr>
        <p:spPr>
          <a:xfrm>
            <a:off x="5418814" y="6081311"/>
            <a:ext cx="3429000" cy="307777"/>
          </a:xfrm>
          <a:prstGeom prst="rect">
            <a:avLst/>
          </a:prstGeom>
        </p:spPr>
        <p:txBody>
          <a:bodyPr wrap="square">
            <a:spAutoFit/>
          </a:bodyPr>
          <a:lstStyle/>
          <a:p>
            <a:r>
              <a:rPr lang="en-US" sz="1400" b="1" dirty="0">
                <a:solidFill>
                  <a:srgbClr val="19407F"/>
                </a:solidFill>
                <a:ea typeface="Arial" panose="020B0604020202020204" pitchFamily="34" charset="0"/>
              </a:rPr>
              <a:t>New Value Text box and Drop Down Fields.</a:t>
            </a:r>
            <a:endParaRPr lang="en-US" sz="1400" b="1" dirty="0">
              <a:solidFill>
                <a:srgbClr val="19407F"/>
              </a:solidFill>
            </a:endParaRPr>
          </a:p>
        </p:txBody>
      </p:sp>
      <p:sp>
        <p:nvSpPr>
          <p:cNvPr id="11" name="Up Arrow 10"/>
          <p:cNvSpPr/>
          <p:nvPr/>
        </p:nvSpPr>
        <p:spPr>
          <a:xfrm>
            <a:off x="5943600" y="5334000"/>
            <a:ext cx="152400" cy="304800"/>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 name="Up Arrow 11"/>
          <p:cNvSpPr/>
          <p:nvPr/>
        </p:nvSpPr>
        <p:spPr>
          <a:xfrm>
            <a:off x="7315200" y="5963685"/>
            <a:ext cx="152400" cy="304800"/>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extLst>
      <p:ext uri="{BB962C8B-B14F-4D97-AF65-F5344CB8AC3E}">
        <p14:creationId xmlns:p14="http://schemas.microsoft.com/office/powerpoint/2010/main" val="10465967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686800" y="6356350"/>
            <a:ext cx="457200" cy="407086"/>
          </a:xfrm>
        </p:spPr>
        <p:txBody>
          <a:bodyPr/>
          <a:lstStyle/>
          <a:p>
            <a:pPr>
              <a:defRPr/>
            </a:pPr>
            <a:fld id="{CD30D34D-8C50-4CB3-8982-DFF0EE2C809B}" type="slidenum">
              <a:rPr lang="en-US" smtClean="0">
                <a:solidFill>
                  <a:srgbClr val="FFFFFF">
                    <a:lumMod val="50000"/>
                  </a:srgbClr>
                </a:solidFill>
              </a:rPr>
              <a:pPr>
                <a:defRPr/>
              </a:pPr>
              <a:t>23</a:t>
            </a:fld>
            <a:endParaRPr lang="en-US" dirty="0">
              <a:solidFill>
                <a:srgbClr val="FFFFFF">
                  <a:lumMod val="50000"/>
                </a:srgbClr>
              </a:solidFill>
            </a:endParaRPr>
          </a:p>
        </p:txBody>
      </p:sp>
      <p:sp>
        <p:nvSpPr>
          <p:cNvPr id="7" name="Content Placeholder 2"/>
          <p:cNvSpPr txBox="1">
            <a:spLocks/>
          </p:cNvSpPr>
          <p:nvPr/>
        </p:nvSpPr>
        <p:spPr bwMode="auto">
          <a:xfrm>
            <a:off x="580851" y="1200836"/>
            <a:ext cx="4067350" cy="565716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a:buFont typeface="+mj-lt"/>
              <a:buAutoNum type="arabicPeriod" startAt="3"/>
            </a:pPr>
            <a:r>
              <a:rPr lang="en-US" sz="1800" dirty="0">
                <a:solidFill>
                  <a:srgbClr val="19407F"/>
                </a:solidFill>
                <a:cs typeface="Arial" pitchFamily="34" charset="0"/>
              </a:rPr>
              <a:t>Incorporated State</a:t>
            </a:r>
          </a:p>
          <a:p>
            <a:pPr marL="685800" lvl="1">
              <a:buFont typeface="Wingdings" panose="05000000000000000000" pitchFamily="2" charset="2"/>
              <a:buChar char="ü"/>
            </a:pPr>
            <a:r>
              <a:rPr lang="en-US" sz="1600" dirty="0">
                <a:solidFill>
                  <a:srgbClr val="19407F"/>
                </a:solidFill>
                <a:cs typeface="Arial" pitchFamily="34" charset="0"/>
              </a:rPr>
              <a:t>To change an Organization Type from Non-Federal Governmental Plans to a Company or Non Insurance Company,  you’ll need to select an additional attribute for incorporated state.</a:t>
            </a:r>
          </a:p>
          <a:p>
            <a:pPr>
              <a:buFont typeface="+mj-lt"/>
              <a:buAutoNum type="arabicPeriod" startAt="3"/>
            </a:pPr>
            <a:r>
              <a:rPr lang="en-US" sz="1800" dirty="0">
                <a:solidFill>
                  <a:srgbClr val="19407F"/>
                </a:solidFill>
                <a:cs typeface="Arial" pitchFamily="34" charset="0"/>
              </a:rPr>
              <a:t>Other Organization to Company</a:t>
            </a:r>
          </a:p>
          <a:p>
            <a:pPr marL="685800" lvl="1">
              <a:buFont typeface="Wingdings" panose="05000000000000000000" pitchFamily="2" charset="2"/>
              <a:buChar char="ü"/>
            </a:pPr>
            <a:r>
              <a:rPr lang="en-US" sz="1600" dirty="0">
                <a:solidFill>
                  <a:srgbClr val="19407F"/>
                </a:solidFill>
                <a:cs typeface="Arial" pitchFamily="34" charset="0"/>
              </a:rPr>
              <a:t>To change Other Organization Type to a Company or Non Insurance, you’ll need to enter a FEIN if the Other organization type does not have one.</a:t>
            </a:r>
          </a:p>
          <a:p>
            <a:pPr>
              <a:buFont typeface="+mj-lt"/>
              <a:buAutoNum type="arabicPeriod" startAt="3"/>
            </a:pPr>
            <a:r>
              <a:rPr lang="en-US" sz="1800" dirty="0">
                <a:solidFill>
                  <a:srgbClr val="19407F"/>
                </a:solidFill>
                <a:cs typeface="Arial" pitchFamily="34" charset="0"/>
              </a:rPr>
              <a:t>New Value</a:t>
            </a:r>
          </a:p>
          <a:p>
            <a:pPr marL="685800" lvl="1">
              <a:buFont typeface="Wingdings" panose="05000000000000000000" pitchFamily="2" charset="2"/>
              <a:buChar char="ü"/>
            </a:pPr>
            <a:r>
              <a:rPr lang="en-US" sz="1600" dirty="0">
                <a:solidFill>
                  <a:srgbClr val="19407F"/>
                </a:solidFill>
                <a:cs typeface="Arial" pitchFamily="34" charset="0"/>
              </a:rPr>
              <a:t>Is a Required field. The text box or Drop down shall be displayed based on the Change value selected.</a:t>
            </a:r>
          </a:p>
          <a:p>
            <a:pPr>
              <a:buFont typeface="+mj-lt"/>
              <a:buAutoNum type="arabicPeriod" startAt="3"/>
            </a:pPr>
            <a:r>
              <a:rPr lang="en-US" sz="1800" dirty="0">
                <a:solidFill>
                  <a:srgbClr val="19407F"/>
                </a:solidFill>
                <a:cs typeface="Arial" pitchFamily="34" charset="0"/>
              </a:rPr>
              <a:t>Reason for Change</a:t>
            </a:r>
          </a:p>
          <a:p>
            <a:pPr marL="685800" lvl="1">
              <a:buFont typeface="Wingdings" panose="05000000000000000000" pitchFamily="2" charset="2"/>
              <a:buChar char="ü"/>
            </a:pPr>
            <a:r>
              <a:rPr lang="en-US" sz="1600" dirty="0">
                <a:solidFill>
                  <a:srgbClr val="19407F"/>
                </a:solidFill>
                <a:cs typeface="Arial" pitchFamily="34" charset="0"/>
              </a:rPr>
              <a:t>Is a Required field ,entered in the text box (Max 250 characters) to submit the data change requests</a:t>
            </a:r>
          </a:p>
          <a:p>
            <a:pPr lvl="1"/>
            <a:endParaRPr lang="en-US" sz="1800" dirty="0">
              <a:solidFill>
                <a:srgbClr val="19407F"/>
              </a:solidFill>
              <a:cs typeface="Arial" pitchFamily="34" charset="0"/>
            </a:endParaRPr>
          </a:p>
          <a:p>
            <a:pPr marL="457200" lvl="1" indent="0">
              <a:buNone/>
            </a:pPr>
            <a:endParaRPr lang="en-US" sz="2000" dirty="0">
              <a:solidFill>
                <a:srgbClr val="19407F"/>
              </a:solidFill>
              <a:latin typeface="Calibri" panose="020F0502020204030204" pitchFamily="34" charset="0"/>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p:txBody>
      </p:sp>
      <p:sp>
        <p:nvSpPr>
          <p:cNvPr id="10" name="Title 1"/>
          <p:cNvSpPr>
            <a:spLocks noGrp="1"/>
          </p:cNvSpPr>
          <p:nvPr>
            <p:ph type="body" sz="quarter" idx="10"/>
          </p:nvPr>
        </p:nvSpPr>
        <p:spPr>
          <a:xfrm>
            <a:off x="1524000" y="152400"/>
            <a:ext cx="7162800" cy="913215"/>
          </a:xfrm>
        </p:spPr>
        <p:txBody>
          <a:bodyPr>
            <a:noAutofit/>
          </a:bodyPr>
          <a:lstStyle/>
          <a:p>
            <a:r>
              <a:rPr lang="en-US" sz="4400" dirty="0">
                <a:latin typeface="+mj-lt"/>
              </a:rPr>
              <a:t>Organization Administrators: Special Scenarios</a:t>
            </a:r>
          </a:p>
        </p:txBody>
      </p:sp>
      <p:pic>
        <p:nvPicPr>
          <p:cNvPr id="6" name="Picture 5" descr="Organization Type Change for Other Organization Type to a Company" title="Organization Type Change for Other Organization Type to a Company"/>
          <p:cNvPicPr/>
          <p:nvPr/>
        </p:nvPicPr>
        <p:blipFill>
          <a:blip r:embed="rId3"/>
          <a:stretch>
            <a:fillRect/>
          </a:stretch>
        </p:blipFill>
        <p:spPr>
          <a:xfrm>
            <a:off x="4819301" y="1379009"/>
            <a:ext cx="4019899" cy="2430991"/>
          </a:xfrm>
          <a:prstGeom prst="rect">
            <a:avLst/>
          </a:prstGeom>
          <a:ln>
            <a:solidFill>
              <a:schemeClr val="accent1"/>
            </a:solidFill>
          </a:ln>
        </p:spPr>
      </p:pic>
      <p:sp>
        <p:nvSpPr>
          <p:cNvPr id="3" name="Rectangle 2"/>
          <p:cNvSpPr/>
          <p:nvPr/>
        </p:nvSpPr>
        <p:spPr>
          <a:xfrm>
            <a:off x="5105400" y="3808207"/>
            <a:ext cx="3452540" cy="307777"/>
          </a:xfrm>
          <a:prstGeom prst="rect">
            <a:avLst/>
          </a:prstGeom>
        </p:spPr>
        <p:txBody>
          <a:bodyPr wrap="square">
            <a:spAutoFit/>
          </a:bodyPr>
          <a:lstStyle/>
          <a:p>
            <a:pPr marL="160020" marR="160020" algn="ctr">
              <a:spcBef>
                <a:spcPts val="0"/>
              </a:spcBef>
              <a:spcAft>
                <a:spcPts val="0"/>
              </a:spcAft>
            </a:pPr>
            <a:r>
              <a:rPr lang="en-US" sz="1400" b="1" dirty="0">
                <a:solidFill>
                  <a:srgbClr val="19407F"/>
                </a:solidFill>
                <a:ea typeface="Arial" panose="020B0604020202020204" pitchFamily="34" charset="0"/>
                <a:cs typeface="Times New Roman" panose="02020603050405020304" pitchFamily="18" charset="0"/>
              </a:rPr>
              <a:t>Other Organization Type to a Company</a:t>
            </a:r>
            <a:endParaRPr lang="en-US" sz="1400" b="1" dirty="0">
              <a:solidFill>
                <a:srgbClr val="19407F"/>
              </a:solidFill>
              <a:effectLst/>
              <a:ea typeface="Calibri" panose="020F0502020204030204" pitchFamily="34" charset="0"/>
              <a:cs typeface="Times New Roman" panose="02020603050405020304" pitchFamily="18" charset="0"/>
            </a:endParaRPr>
          </a:p>
        </p:txBody>
      </p:sp>
      <p:sp>
        <p:nvSpPr>
          <p:cNvPr id="2" name="Left Arrow 1"/>
          <p:cNvSpPr/>
          <p:nvPr/>
        </p:nvSpPr>
        <p:spPr>
          <a:xfrm>
            <a:off x="6823787" y="3124200"/>
            <a:ext cx="491413" cy="152400"/>
          </a:xfrm>
          <a:prstGeom prst="lef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9" name="Left Arrow 8"/>
          <p:cNvSpPr/>
          <p:nvPr/>
        </p:nvSpPr>
        <p:spPr>
          <a:xfrm>
            <a:off x="6823787" y="3356973"/>
            <a:ext cx="491413" cy="148228"/>
          </a:xfrm>
          <a:prstGeom prst="lef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77361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24000" y="228600"/>
            <a:ext cx="7620000" cy="685800"/>
          </a:xfrm>
        </p:spPr>
        <p:txBody>
          <a:bodyPr>
            <a:noAutofit/>
          </a:bodyPr>
          <a:lstStyle/>
          <a:p>
            <a:r>
              <a:rPr lang="en-US" sz="4400" dirty="0">
                <a:latin typeface="+mj-lt"/>
              </a:rPr>
              <a:t>   </a:t>
            </a:r>
            <a:r>
              <a:rPr lang="en-US" sz="4000" dirty="0">
                <a:latin typeface="+mj-lt"/>
              </a:rPr>
              <a:t>Confirmation Message Example</a:t>
            </a:r>
          </a:p>
        </p:txBody>
      </p:sp>
      <p:sp>
        <p:nvSpPr>
          <p:cNvPr id="3" name="Content Placeholder 2"/>
          <p:cNvSpPr>
            <a:spLocks noGrp="1"/>
          </p:cNvSpPr>
          <p:nvPr>
            <p:ph sz="quarter" idx="11"/>
          </p:nvPr>
        </p:nvSpPr>
        <p:spPr>
          <a:xfrm>
            <a:off x="762000" y="1371600"/>
            <a:ext cx="4572000" cy="3657600"/>
          </a:xfrm>
        </p:spPr>
        <p:txBody>
          <a:bodyPr>
            <a:normAutofit/>
          </a:bodyPr>
          <a:lstStyle/>
          <a:p>
            <a:pPr marL="457200" lvl="1" indent="-457200">
              <a:buFont typeface="+mj-lt"/>
              <a:buAutoNum type="arabicPeriod" startAt="7"/>
            </a:pPr>
            <a:r>
              <a:rPr lang="en-US" dirty="0">
                <a:cs typeface="Arial" pitchFamily="34" charset="0"/>
              </a:rPr>
              <a:t>Confirmation Message:  </a:t>
            </a:r>
          </a:p>
          <a:p>
            <a:pPr marL="285750" lvl="1">
              <a:buFont typeface="Wingdings" panose="05000000000000000000" pitchFamily="2" charset="2"/>
              <a:buChar char="ü"/>
            </a:pPr>
            <a:r>
              <a:rPr lang="en-US" dirty="0">
                <a:cs typeface="Arial" pitchFamily="34" charset="0"/>
              </a:rPr>
              <a:t>A confirmation message with “Request ID” is displayed once the data request has been submitted.</a:t>
            </a:r>
          </a:p>
          <a:p>
            <a:endParaRPr lang="en-US" dirty="0"/>
          </a:p>
        </p:txBody>
      </p:sp>
      <p:pic>
        <p:nvPicPr>
          <p:cNvPr id="5" name="Picture 4"/>
          <p:cNvPicPr/>
          <p:nvPr/>
        </p:nvPicPr>
        <p:blipFill>
          <a:blip r:embed="rId2"/>
          <a:stretch>
            <a:fillRect/>
          </a:stretch>
        </p:blipFill>
        <p:spPr>
          <a:xfrm>
            <a:off x="5562600" y="1447800"/>
            <a:ext cx="3256504" cy="2133600"/>
          </a:xfrm>
          <a:prstGeom prst="rect">
            <a:avLst/>
          </a:prstGeom>
          <a:ln>
            <a:solidFill>
              <a:schemeClr val="accent1"/>
            </a:solidFill>
          </a:ln>
        </p:spPr>
      </p:pic>
    </p:spTree>
    <p:extLst>
      <p:ext uri="{BB962C8B-B14F-4D97-AF65-F5344CB8AC3E}">
        <p14:creationId xmlns:p14="http://schemas.microsoft.com/office/powerpoint/2010/main" val="29265820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7010400" y="6356350"/>
            <a:ext cx="2133600" cy="365125"/>
          </a:xfrm>
        </p:spPr>
        <p:txBody>
          <a:bodyPr/>
          <a:lstStyle/>
          <a:p>
            <a:pPr>
              <a:defRPr/>
            </a:pPr>
            <a:fld id="{CD30D34D-8C50-4CB3-8982-DFF0EE2C809B}" type="slidenum">
              <a:rPr lang="en-US" smtClean="0">
                <a:solidFill>
                  <a:srgbClr val="FFFFFF">
                    <a:lumMod val="50000"/>
                  </a:srgbClr>
                </a:solidFill>
              </a:rPr>
              <a:pPr>
                <a:defRPr/>
              </a:pPr>
              <a:t>25</a:t>
            </a:fld>
            <a:endParaRPr lang="en-US" dirty="0">
              <a:solidFill>
                <a:srgbClr val="FFFFFF">
                  <a:lumMod val="50000"/>
                </a:srgbClr>
              </a:solidFill>
            </a:endParaRPr>
          </a:p>
        </p:txBody>
      </p:sp>
      <p:sp>
        <p:nvSpPr>
          <p:cNvPr id="7" name="Content Placeholder 2"/>
          <p:cNvSpPr txBox="1">
            <a:spLocks/>
          </p:cNvSpPr>
          <p:nvPr/>
        </p:nvSpPr>
        <p:spPr bwMode="auto">
          <a:xfrm>
            <a:off x="609600" y="1295400"/>
            <a:ext cx="8229600" cy="5562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342900" lvl="1" indent="-342900">
              <a:buFont typeface="Wingdings" panose="05000000000000000000" pitchFamily="2" charset="2"/>
              <a:buChar char="Ø"/>
            </a:pPr>
            <a:r>
              <a:rPr lang="en-US" sz="2000" u="sng" dirty="0">
                <a:solidFill>
                  <a:srgbClr val="19407F"/>
                </a:solidFill>
                <a:cs typeface="Arial" pitchFamily="34" charset="0"/>
              </a:rPr>
              <a:t>Email Notifications for Data Change Requests: </a:t>
            </a:r>
            <a:r>
              <a:rPr lang="en-US" sz="2000" dirty="0">
                <a:solidFill>
                  <a:srgbClr val="19407F"/>
                </a:solidFill>
                <a:cs typeface="Arial" pitchFamily="34" charset="0"/>
              </a:rPr>
              <a:t>Administrator users will receive the following emails:</a:t>
            </a:r>
          </a:p>
          <a:p>
            <a:pPr marL="457200" indent="-457200">
              <a:buFont typeface="+mj-lt"/>
              <a:buAutoNum type="arabicPeriod"/>
            </a:pPr>
            <a:r>
              <a:rPr lang="en-US" sz="2000" dirty="0">
                <a:solidFill>
                  <a:srgbClr val="19407F"/>
                </a:solidFill>
                <a:cs typeface="Arial" pitchFamily="34" charset="0"/>
              </a:rPr>
              <a:t>Request Completed Emails</a:t>
            </a:r>
          </a:p>
          <a:p>
            <a:pPr lvl="1"/>
            <a:r>
              <a:rPr lang="en-US" sz="1600" dirty="0">
                <a:solidFill>
                  <a:srgbClr val="19407F"/>
                </a:solidFill>
                <a:cs typeface="Arial" pitchFamily="34" charset="0"/>
              </a:rPr>
              <a:t>Recipient: Data Change Request Creator (users with Company or Issuer or Org Admin roles) and CCIIO Approver User.</a:t>
            </a:r>
          </a:p>
          <a:p>
            <a:pPr lvl="1"/>
            <a:r>
              <a:rPr lang="en-US" sz="1600" dirty="0">
                <a:solidFill>
                  <a:srgbClr val="19407F"/>
                </a:solidFill>
                <a:cs typeface="Arial" pitchFamily="34" charset="0"/>
              </a:rPr>
              <a:t>Trigger: Once the HIOS Data Management user has completed the Data Change Request, the Data change Request creator user will receive the email. </a:t>
            </a:r>
            <a:r>
              <a:rPr lang="en-US" sz="1800" dirty="0">
                <a:solidFill>
                  <a:srgbClr val="19407F"/>
                </a:solidFill>
                <a:cs typeface="Arial" pitchFamily="34" charset="0"/>
              </a:rPr>
              <a:t> </a:t>
            </a:r>
            <a:r>
              <a:rPr lang="en-US" sz="2000" dirty="0">
                <a:solidFill>
                  <a:srgbClr val="19407F"/>
                </a:solidFill>
                <a:cs typeface="Arial" pitchFamily="34" charset="0"/>
              </a:rPr>
              <a:t>                              </a:t>
            </a:r>
          </a:p>
          <a:p>
            <a:pPr marL="457200" indent="-457200">
              <a:buFont typeface="+mj-lt"/>
              <a:buAutoNum type="arabicPeriod"/>
            </a:pPr>
            <a:r>
              <a:rPr lang="en-US" sz="2000" dirty="0">
                <a:solidFill>
                  <a:srgbClr val="19407F"/>
                </a:solidFill>
                <a:cs typeface="Arial" pitchFamily="34" charset="0"/>
              </a:rPr>
              <a:t>Request Unable to Process Emails</a:t>
            </a:r>
          </a:p>
          <a:p>
            <a:pPr lvl="1"/>
            <a:r>
              <a:rPr lang="en-US" sz="1600" dirty="0">
                <a:solidFill>
                  <a:srgbClr val="19407F"/>
                </a:solidFill>
                <a:cs typeface="Arial" pitchFamily="34" charset="0"/>
              </a:rPr>
              <a:t>Recipient: Data Change Request Creator (users with Company or Issuer or Org Admin roles) and CCIIO Approver User.</a:t>
            </a:r>
          </a:p>
          <a:p>
            <a:pPr lvl="1"/>
            <a:r>
              <a:rPr lang="en-US" sz="1600" dirty="0">
                <a:solidFill>
                  <a:srgbClr val="19407F"/>
                </a:solidFill>
                <a:cs typeface="Arial" pitchFamily="34" charset="0"/>
              </a:rPr>
              <a:t>Trigger: Once the HIOS Data Management user has Selected the UNABLE TO PROCESS THE REQUEST option, the Data Change Request, the Data change Request creator user will receive the email.</a:t>
            </a:r>
          </a:p>
          <a:p>
            <a:pPr marL="457200" indent="-457200">
              <a:buFont typeface="+mj-lt"/>
              <a:buAutoNum type="arabicPeriod"/>
            </a:pPr>
            <a:r>
              <a:rPr lang="en-US" sz="2000" dirty="0">
                <a:solidFill>
                  <a:srgbClr val="19407F"/>
                </a:solidFill>
                <a:cs typeface="Arial" pitchFamily="34" charset="0"/>
              </a:rPr>
              <a:t>Request Denied Emails</a:t>
            </a:r>
          </a:p>
          <a:p>
            <a:pPr lvl="1"/>
            <a:r>
              <a:rPr lang="en-US" sz="1600" dirty="0">
                <a:solidFill>
                  <a:srgbClr val="19407F"/>
                </a:solidFill>
                <a:cs typeface="Arial" pitchFamily="34" charset="0"/>
              </a:rPr>
              <a:t>Recipient: Data Change Request Creator (users with Company or Issuer or Org Admin roles).</a:t>
            </a:r>
          </a:p>
          <a:p>
            <a:pPr lvl="1"/>
            <a:r>
              <a:rPr lang="en-US" sz="1600" dirty="0">
                <a:solidFill>
                  <a:srgbClr val="19407F"/>
                </a:solidFill>
                <a:cs typeface="Arial" pitchFamily="34" charset="0"/>
              </a:rPr>
              <a:t>Trigger: Once the CCIIO Approver user has completed Denying the Data Change Request, the Data change Request creator user will receive the email.</a:t>
            </a:r>
          </a:p>
          <a:p>
            <a:pPr lvl="1">
              <a:buFont typeface="Wingdings" panose="05000000000000000000" pitchFamily="2" charset="2"/>
              <a:buChar char="ü"/>
            </a:pPr>
            <a:endParaRPr lang="en-US" sz="1600" dirty="0">
              <a:solidFill>
                <a:srgbClr val="19407F"/>
              </a:solidFill>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p:txBody>
      </p:sp>
      <p:sp>
        <p:nvSpPr>
          <p:cNvPr id="10" name="Title 1"/>
          <p:cNvSpPr>
            <a:spLocks noGrp="1"/>
          </p:cNvSpPr>
          <p:nvPr>
            <p:ph type="body" sz="quarter" idx="10"/>
          </p:nvPr>
        </p:nvSpPr>
        <p:spPr>
          <a:xfrm>
            <a:off x="1524000" y="152400"/>
            <a:ext cx="7620000" cy="990600"/>
          </a:xfrm>
        </p:spPr>
        <p:txBody>
          <a:bodyPr>
            <a:noAutofit/>
          </a:bodyPr>
          <a:lstStyle/>
          <a:p>
            <a:r>
              <a:rPr lang="en-US" b="1" dirty="0">
                <a:latin typeface="+mj-lt"/>
              </a:rPr>
              <a:t>Email Notifications for Data Change Requests Overview</a:t>
            </a:r>
            <a:endParaRPr lang="en-US" dirty="0">
              <a:latin typeface="+mj-lt"/>
            </a:endParaRPr>
          </a:p>
        </p:txBody>
      </p:sp>
    </p:spTree>
    <p:extLst>
      <p:ext uri="{BB962C8B-B14F-4D97-AF65-F5344CB8AC3E}">
        <p14:creationId xmlns:p14="http://schemas.microsoft.com/office/powerpoint/2010/main" val="33210890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7010400" y="6356350"/>
            <a:ext cx="2133600" cy="365125"/>
          </a:xfrm>
        </p:spPr>
        <p:txBody>
          <a:bodyPr/>
          <a:lstStyle/>
          <a:p>
            <a:pPr>
              <a:defRPr/>
            </a:pPr>
            <a:fld id="{CD30D34D-8C50-4CB3-8982-DFF0EE2C809B}" type="slidenum">
              <a:rPr lang="en-US" smtClean="0">
                <a:solidFill>
                  <a:srgbClr val="FFFFFF">
                    <a:lumMod val="50000"/>
                  </a:srgbClr>
                </a:solidFill>
              </a:rPr>
              <a:pPr>
                <a:defRPr/>
              </a:pPr>
              <a:t>26</a:t>
            </a:fld>
            <a:endParaRPr lang="en-US" dirty="0">
              <a:solidFill>
                <a:srgbClr val="FFFFFF">
                  <a:lumMod val="50000"/>
                </a:srgbClr>
              </a:solidFill>
            </a:endParaRPr>
          </a:p>
        </p:txBody>
      </p:sp>
      <p:sp>
        <p:nvSpPr>
          <p:cNvPr id="7" name="Content Placeholder 2"/>
          <p:cNvSpPr txBox="1">
            <a:spLocks/>
          </p:cNvSpPr>
          <p:nvPr/>
        </p:nvSpPr>
        <p:spPr bwMode="auto">
          <a:xfrm>
            <a:off x="609599" y="1295400"/>
            <a:ext cx="8382000" cy="5562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00050">
              <a:buFont typeface="Wingdings" panose="05000000000000000000" pitchFamily="2" charset="2"/>
              <a:buChar char="Ø"/>
            </a:pPr>
            <a:r>
              <a:rPr lang="en-US" sz="2000" u="sng" dirty="0">
                <a:solidFill>
                  <a:srgbClr val="19407F"/>
                </a:solidFill>
                <a:cs typeface="Arial" pitchFamily="34" charset="0"/>
              </a:rPr>
              <a:t>Sample Email Notifications Format</a:t>
            </a:r>
          </a:p>
          <a:p>
            <a:pPr marL="514350" indent="-457200">
              <a:buFont typeface="+mj-lt"/>
              <a:buAutoNum type="arabicPeriod"/>
            </a:pPr>
            <a:r>
              <a:rPr lang="en-US" sz="2000" dirty="0">
                <a:solidFill>
                  <a:srgbClr val="19407F"/>
                </a:solidFill>
                <a:cs typeface="Arial" pitchFamily="34" charset="0"/>
              </a:rPr>
              <a:t>Completed Change Request Email Notification:</a:t>
            </a:r>
          </a:p>
          <a:p>
            <a:pPr marL="400050">
              <a:buFont typeface="Wingdings" panose="05000000000000000000" pitchFamily="2" charset="2"/>
              <a:buChar char="Ø"/>
            </a:pPr>
            <a:endParaRPr lang="en-US" sz="2000" dirty="0">
              <a:solidFill>
                <a:srgbClr val="19407F"/>
              </a:solidFill>
              <a:cs typeface="Arial" pitchFamily="34" charset="0"/>
            </a:endParaRPr>
          </a:p>
          <a:p>
            <a:pPr marL="400050">
              <a:buFont typeface="Wingdings" panose="05000000000000000000" pitchFamily="2" charset="2"/>
              <a:buChar char="Ø"/>
            </a:pPr>
            <a:endParaRPr lang="en-US" sz="2000" dirty="0">
              <a:solidFill>
                <a:srgbClr val="19407F"/>
              </a:solidFill>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a:p>
            <a:pPr marL="0" indent="0">
              <a:buNone/>
            </a:pPr>
            <a:endParaRPr lang="en-US" sz="2000" dirty="0">
              <a:solidFill>
                <a:srgbClr val="19407F"/>
              </a:solidFill>
              <a:latin typeface="Cambria" panose="02040503050406030204" pitchFamily="18" charset="0"/>
              <a:cs typeface="Arial" pitchFamily="34" charset="0"/>
            </a:endParaRPr>
          </a:p>
          <a:p>
            <a:pPr marL="457200" indent="-457200">
              <a:buFont typeface="+mj-lt"/>
              <a:buAutoNum type="arabicPeriod" startAt="2"/>
            </a:pPr>
            <a:r>
              <a:rPr lang="en-US" sz="2000" dirty="0">
                <a:solidFill>
                  <a:srgbClr val="19407F"/>
                </a:solidFill>
                <a:latin typeface="Calibri" panose="020F0502020204030204" pitchFamily="34" charset="0"/>
                <a:cs typeface="Arial" pitchFamily="34" charset="0"/>
              </a:rPr>
              <a:t>Unable To Process Change Request Email Notification:</a:t>
            </a:r>
          </a:p>
          <a:p>
            <a:endParaRPr lang="en-US" sz="2000" dirty="0">
              <a:solidFill>
                <a:srgbClr val="19407F"/>
              </a:solidFill>
              <a:latin typeface="Cambria" panose="02040503050406030204" pitchFamily="18" charset="0"/>
              <a:cs typeface="Arial" pitchFamily="34" charset="0"/>
            </a:endParaRPr>
          </a:p>
          <a:p>
            <a:endParaRPr lang="en-US" sz="2000" dirty="0">
              <a:solidFill>
                <a:srgbClr val="19407F"/>
              </a:solidFill>
              <a:latin typeface="Cambria" panose="02040503050406030204" pitchFamily="18" charset="0"/>
              <a:cs typeface="Arial" pitchFamily="34" charset="0"/>
            </a:endParaRPr>
          </a:p>
          <a:p>
            <a:endParaRPr lang="en-US" sz="2000" dirty="0">
              <a:solidFill>
                <a:srgbClr val="19407F"/>
              </a:solidFill>
              <a:latin typeface="Cambria" panose="02040503050406030204" pitchFamily="18" charset="0"/>
              <a:cs typeface="Arial" pitchFamily="34" charset="0"/>
            </a:endParaRPr>
          </a:p>
        </p:txBody>
      </p:sp>
      <p:sp>
        <p:nvSpPr>
          <p:cNvPr id="10" name="Title 1"/>
          <p:cNvSpPr>
            <a:spLocks noGrp="1"/>
          </p:cNvSpPr>
          <p:nvPr>
            <p:ph type="body" sz="quarter" idx="10"/>
          </p:nvPr>
        </p:nvSpPr>
        <p:spPr>
          <a:xfrm>
            <a:off x="1524000" y="183978"/>
            <a:ext cx="7620000" cy="990600"/>
          </a:xfrm>
        </p:spPr>
        <p:txBody>
          <a:bodyPr>
            <a:noAutofit/>
          </a:bodyPr>
          <a:lstStyle/>
          <a:p>
            <a:r>
              <a:rPr lang="en-US" b="1" dirty="0">
                <a:latin typeface="+mj-lt"/>
              </a:rPr>
              <a:t>Email Notifications for Data Change Requests Examples</a:t>
            </a:r>
            <a:endParaRPr lang="en-US" dirty="0">
              <a:latin typeface="+mj-lt"/>
            </a:endParaRPr>
          </a:p>
        </p:txBody>
      </p:sp>
      <p:pic>
        <p:nvPicPr>
          <p:cNvPr id="5" name="Picture 4"/>
          <p:cNvPicPr/>
          <p:nvPr/>
        </p:nvPicPr>
        <p:blipFill>
          <a:blip r:embed="rId3"/>
          <a:stretch>
            <a:fillRect/>
          </a:stretch>
        </p:blipFill>
        <p:spPr>
          <a:xfrm>
            <a:off x="1112200" y="2143233"/>
            <a:ext cx="7376799" cy="1682642"/>
          </a:xfrm>
          <a:prstGeom prst="rect">
            <a:avLst/>
          </a:prstGeom>
          <a:noFill/>
          <a:ln>
            <a:solidFill>
              <a:schemeClr val="accent1"/>
            </a:solidFill>
          </a:ln>
        </p:spPr>
      </p:pic>
      <p:pic>
        <p:nvPicPr>
          <p:cNvPr id="6" name="Picture 5"/>
          <p:cNvPicPr/>
          <p:nvPr/>
        </p:nvPicPr>
        <p:blipFill>
          <a:blip r:embed="rId4"/>
          <a:stretch>
            <a:fillRect/>
          </a:stretch>
        </p:blipFill>
        <p:spPr>
          <a:xfrm>
            <a:off x="990600" y="4385531"/>
            <a:ext cx="7921677" cy="1893734"/>
          </a:xfrm>
          <a:prstGeom prst="rect">
            <a:avLst/>
          </a:prstGeom>
          <a:noFill/>
          <a:ln>
            <a:solidFill>
              <a:schemeClr val="accent1"/>
            </a:solidFill>
          </a:ln>
        </p:spPr>
      </p:pic>
    </p:spTree>
    <p:extLst>
      <p:ext uri="{BB962C8B-B14F-4D97-AF65-F5344CB8AC3E}">
        <p14:creationId xmlns:p14="http://schemas.microsoft.com/office/powerpoint/2010/main" val="2577047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Autofit/>
          </a:bodyPr>
          <a:lstStyle/>
          <a:p>
            <a:r>
              <a:rPr lang="en-US" sz="4000" dirty="0">
                <a:latin typeface="+mj-lt"/>
              </a:rPr>
              <a:t>Reference Documents</a:t>
            </a:r>
          </a:p>
        </p:txBody>
      </p:sp>
      <p:sp>
        <p:nvSpPr>
          <p:cNvPr id="3" name="Content Placeholder 2"/>
          <p:cNvSpPr>
            <a:spLocks noGrp="1"/>
          </p:cNvSpPr>
          <p:nvPr>
            <p:ph sz="quarter" idx="11"/>
          </p:nvPr>
        </p:nvSpPr>
        <p:spPr/>
        <p:txBody>
          <a:bodyPr/>
          <a:lstStyle/>
          <a:p>
            <a:pPr>
              <a:buFont typeface="Wingdings" panose="05000000000000000000" pitchFamily="2" charset="2"/>
              <a:buChar char="Ø"/>
            </a:pPr>
            <a:endParaRPr lang="en-US" dirty="0"/>
          </a:p>
          <a:p>
            <a:pPr marL="514350" indent="-514350">
              <a:buFont typeface="+mj-lt"/>
              <a:buAutoNum type="arabicPeriod"/>
            </a:pPr>
            <a:r>
              <a:rPr lang="en-US" dirty="0"/>
              <a:t>HIOS Portal Production Quick Guide</a:t>
            </a:r>
          </a:p>
          <a:p>
            <a:pPr marL="514350" indent="-514350">
              <a:buFont typeface="+mj-lt"/>
              <a:buAutoNum type="arabicPeriod"/>
            </a:pPr>
            <a:r>
              <a:rPr lang="en-US" dirty="0"/>
              <a:t>HIOS Portal “Manage Data Change Request” Quick Guide for Administrators</a:t>
            </a:r>
          </a:p>
          <a:p>
            <a:pPr marL="514350" indent="-514350">
              <a:buFont typeface="+mj-lt"/>
              <a:buAutoNum type="arabicPeriod"/>
            </a:pPr>
            <a:r>
              <a:rPr lang="en-US" dirty="0"/>
              <a:t>HIOS Portal User Manual</a:t>
            </a:r>
          </a:p>
          <a:p>
            <a:endParaRPr lang="en-US" dirty="0"/>
          </a:p>
        </p:txBody>
      </p:sp>
    </p:spTree>
    <p:extLst>
      <p:ext uri="{BB962C8B-B14F-4D97-AF65-F5344CB8AC3E}">
        <p14:creationId xmlns:p14="http://schemas.microsoft.com/office/powerpoint/2010/main" val="40717658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ecorative Image"/>
          <p:cNvPicPr>
            <a:picLocks noGrp="1" noChangeAspect="1" noChangeArrowheads="1"/>
          </p:cNvPicPr>
          <p:nvPr>
            <p:ph sz="quarter" idx="11"/>
          </p:nvPr>
        </p:nvPicPr>
        <p:blipFill>
          <a:blip r:embed="rId2">
            <a:extLst>
              <a:ext uri="{28A0092B-C50C-407E-A947-70E740481C1C}">
                <a14:useLocalDpi xmlns:a14="http://schemas.microsoft.com/office/drawing/2010/main" val="0"/>
              </a:ext>
            </a:extLst>
          </a:blip>
          <a:stretch>
            <a:fillRect/>
          </a:stretch>
        </p:blipFill>
        <p:spPr bwMode="auto">
          <a:xfrm>
            <a:off x="2894489" y="1354138"/>
            <a:ext cx="3985260" cy="498157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4294967295"/>
          </p:nvPr>
        </p:nvSpPr>
        <p:spPr>
          <a:xfrm>
            <a:off x="7010400" y="6356350"/>
            <a:ext cx="2133600" cy="365125"/>
          </a:xfrm>
        </p:spPr>
        <p:txBody>
          <a:bodyPr/>
          <a:lstStyle/>
          <a:p>
            <a:fld id="{7022FF3C-310F-4809-A5BE-BC5BA8AA108D}" type="slidenum">
              <a:rPr lang="en-US" smtClean="0"/>
              <a:t>28</a:t>
            </a:fld>
            <a:endParaRPr lang="en-US" dirty="0"/>
          </a:p>
        </p:txBody>
      </p:sp>
      <p:sp>
        <p:nvSpPr>
          <p:cNvPr id="8" name="Title 2"/>
          <p:cNvSpPr>
            <a:spLocks noGrp="1"/>
          </p:cNvSpPr>
          <p:nvPr>
            <p:ph type="body" sz="quarter" idx="10"/>
          </p:nvPr>
        </p:nvSpPr>
        <p:spPr/>
        <p:txBody>
          <a:bodyPr>
            <a:noAutofit/>
          </a:bodyPr>
          <a:lstStyle/>
          <a:p>
            <a:r>
              <a:rPr lang="en-US" sz="4000" dirty="0"/>
              <a:t>Questions</a:t>
            </a:r>
          </a:p>
        </p:txBody>
      </p:sp>
      <p:sp>
        <p:nvSpPr>
          <p:cNvPr id="9" name="Rectangle 8"/>
          <p:cNvSpPr/>
          <p:nvPr/>
        </p:nvSpPr>
        <p:spPr>
          <a:xfrm>
            <a:off x="762000" y="6354744"/>
            <a:ext cx="8077200" cy="353943"/>
          </a:xfrm>
          <a:prstGeom prst="rect">
            <a:avLst/>
          </a:prstGeom>
        </p:spPr>
        <p:txBody>
          <a:bodyPr wrap="square">
            <a:spAutoFit/>
          </a:bodyPr>
          <a:lstStyle/>
          <a:p>
            <a:pPr algn="ctr"/>
            <a:r>
              <a:rPr lang="en-US" sz="1700" b="0" spc="20" baseline="0" dirty="0">
                <a:solidFill>
                  <a:srgbClr val="19407F"/>
                </a:solidFill>
                <a:latin typeface="Baskerville Old Face" panose="02020602080505020303" pitchFamily="18" charset="0"/>
                <a:ea typeface="Gulim" panose="020B0600000101010101" pitchFamily="34" charset="-127"/>
                <a:cs typeface="Segoe UI Semilight" panose="020B0402040204020203" pitchFamily="34" charset="0"/>
              </a:rPr>
              <a:t> </a:t>
            </a:r>
            <a:endParaRPr lang="en-US" sz="1700" b="0" spc="20" dirty="0">
              <a:solidFill>
                <a:srgbClr val="19407F"/>
              </a:solidFill>
              <a:latin typeface="Baskerville Old Face" panose="02020602080505020303" pitchFamily="18" charset="0"/>
              <a:ea typeface="Gulim" panose="020B0600000101010101" pitchFamily="34" charset="-127"/>
              <a:cs typeface="Segoe UI Semilight" panose="020B0402040204020203" pitchFamily="34" charset="0"/>
            </a:endParaRPr>
          </a:p>
        </p:txBody>
      </p:sp>
    </p:spTree>
    <p:extLst>
      <p:ext uri="{BB962C8B-B14F-4D97-AF65-F5344CB8AC3E}">
        <p14:creationId xmlns:p14="http://schemas.microsoft.com/office/powerpoint/2010/main" val="1725194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p:cNvSpPr>
            <a:spLocks noGrp="1"/>
          </p:cNvSpPr>
          <p:nvPr>
            <p:ph type="body" sz="quarter" idx="10"/>
          </p:nvPr>
        </p:nvSpPr>
        <p:spPr>
          <a:xfrm>
            <a:off x="2064657" y="2701349"/>
            <a:ext cx="6698343" cy="956251"/>
          </a:xfrm>
        </p:spPr>
        <p:txBody>
          <a:bodyPr/>
          <a:lstStyle/>
          <a:p>
            <a:r>
              <a:rPr lang="en-US" sz="4000" dirty="0">
                <a:latin typeface="+mj-lt"/>
              </a:rPr>
              <a:t>Overview of HIOS Portal Release 20 Enhancements</a:t>
            </a:r>
          </a:p>
        </p:txBody>
      </p:sp>
      <p:sp>
        <p:nvSpPr>
          <p:cNvPr id="5" name="Rectangle 4"/>
          <p:cNvSpPr/>
          <p:nvPr/>
        </p:nvSpPr>
        <p:spPr>
          <a:xfrm>
            <a:off x="2027256" y="6354744"/>
            <a:ext cx="7079343" cy="353943"/>
          </a:xfrm>
          <a:prstGeom prst="rect">
            <a:avLst/>
          </a:prstGeom>
        </p:spPr>
        <p:txBody>
          <a:bodyPr wrap="square">
            <a:spAutoFit/>
          </a:bodyPr>
          <a:lstStyle/>
          <a:p>
            <a:pPr algn="ctr"/>
            <a:r>
              <a:rPr lang="en-US" sz="1700" b="0" spc="20" dirty="0">
                <a:solidFill>
                  <a:srgbClr val="19407F"/>
                </a:solidFill>
                <a:latin typeface="Baskerville Old Face" panose="02020602080505020303" pitchFamily="18" charset="0"/>
                <a:ea typeface="Gulim" panose="020B0600000101010101" pitchFamily="34" charset="-127"/>
                <a:cs typeface="Segoe UI Semilight" panose="020B0402040204020203" pitchFamily="34" charset="0"/>
                <a:hlinkClick r:id="rId3" tooltip="REGTAP link"/>
              </a:rPr>
              <a:t>https://www.REGTAP.info</a:t>
            </a:r>
            <a:r>
              <a:rPr lang="en-US" sz="1700" b="0" spc="20" baseline="0" dirty="0">
                <a:solidFill>
                  <a:srgbClr val="19407F"/>
                </a:solidFill>
                <a:latin typeface="Baskerville Old Face" panose="02020602080505020303" pitchFamily="18" charset="0"/>
                <a:ea typeface="Gulim" panose="020B0600000101010101" pitchFamily="34" charset="-127"/>
                <a:cs typeface="Segoe UI Semilight" panose="020B0402040204020203" pitchFamily="34" charset="0"/>
              </a:rPr>
              <a:t> </a:t>
            </a:r>
            <a:endParaRPr lang="en-US" sz="1700" b="0" spc="20" dirty="0">
              <a:solidFill>
                <a:srgbClr val="19407F"/>
              </a:solidFill>
              <a:latin typeface="Baskerville Old Face" panose="02020602080505020303" pitchFamily="18" charset="0"/>
              <a:ea typeface="Gulim" panose="020B0600000101010101" pitchFamily="34" charset="-127"/>
              <a:cs typeface="Segoe UI Semilight" panose="020B0402040204020203" pitchFamily="34" charset="0"/>
            </a:endParaRPr>
          </a:p>
        </p:txBody>
      </p:sp>
    </p:spTree>
    <p:extLst>
      <p:ext uri="{BB962C8B-B14F-4D97-AF65-F5344CB8AC3E}">
        <p14:creationId xmlns:p14="http://schemas.microsoft.com/office/powerpoint/2010/main" val="2268265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7010400" y="6356350"/>
            <a:ext cx="2133600" cy="365125"/>
          </a:xfrm>
        </p:spPr>
        <p:txBody>
          <a:bodyPr/>
          <a:lstStyle/>
          <a:p>
            <a:pPr>
              <a:defRPr/>
            </a:pPr>
            <a:fld id="{CD30D34D-8C50-4CB3-8982-DFF0EE2C809B}" type="slidenum">
              <a:rPr lang="en-US" smtClean="0">
                <a:solidFill>
                  <a:srgbClr val="FFFFFF">
                    <a:lumMod val="50000"/>
                  </a:srgbClr>
                </a:solidFill>
              </a:rPr>
              <a:pPr>
                <a:defRPr/>
              </a:pPr>
              <a:t>4</a:t>
            </a:fld>
            <a:endParaRPr lang="en-US" dirty="0">
              <a:solidFill>
                <a:srgbClr val="FFFFFF">
                  <a:lumMod val="50000"/>
                </a:srgbClr>
              </a:solidFill>
            </a:endParaRPr>
          </a:p>
        </p:txBody>
      </p:sp>
      <p:sp>
        <p:nvSpPr>
          <p:cNvPr id="12" name="Title 1"/>
          <p:cNvSpPr>
            <a:spLocks noGrp="1"/>
          </p:cNvSpPr>
          <p:nvPr>
            <p:ph type="body" sz="quarter" idx="10"/>
          </p:nvPr>
        </p:nvSpPr>
        <p:spPr>
          <a:xfrm>
            <a:off x="1752600" y="152400"/>
            <a:ext cx="6934200" cy="838200"/>
          </a:xfrm>
        </p:spPr>
        <p:txBody>
          <a:bodyPr>
            <a:noAutofit/>
          </a:bodyPr>
          <a:lstStyle/>
          <a:p>
            <a:pPr>
              <a:tabLst>
                <a:tab pos="393700" algn="l"/>
              </a:tabLst>
            </a:pPr>
            <a:r>
              <a:rPr lang="en-US" sz="3600" dirty="0">
                <a:latin typeface="+mj-lt"/>
                <a:cs typeface="Arial" panose="020B0604020202020204" pitchFamily="34" charset="0"/>
              </a:rPr>
              <a:t> </a:t>
            </a:r>
            <a:r>
              <a:rPr lang="en-US" sz="3200" dirty="0">
                <a:latin typeface="+mj-lt"/>
                <a:cs typeface="Arial" panose="020B0604020202020204" pitchFamily="34" charset="0"/>
              </a:rPr>
              <a:t>Enhancements for April 2016 Release</a:t>
            </a:r>
          </a:p>
        </p:txBody>
      </p:sp>
      <p:graphicFrame>
        <p:nvGraphicFramePr>
          <p:cNvPr id="2" name="Table 1"/>
          <p:cNvGraphicFramePr>
            <a:graphicFrameLocks noGrp="1"/>
          </p:cNvGraphicFramePr>
          <p:nvPr>
            <p:extLst>
              <p:ext uri="{D42A27DB-BD31-4B8C-83A1-F6EECF244321}">
                <p14:modId xmlns:p14="http://schemas.microsoft.com/office/powerpoint/2010/main" val="1803629042"/>
              </p:ext>
            </p:extLst>
          </p:nvPr>
        </p:nvGraphicFramePr>
        <p:xfrm>
          <a:off x="1219200" y="1424484"/>
          <a:ext cx="7315200" cy="4873990"/>
        </p:xfrm>
        <a:graphic>
          <a:graphicData uri="http://schemas.openxmlformats.org/drawingml/2006/table">
            <a:tbl>
              <a:tblPr firstRow="1" bandRow="1">
                <a:tableStyleId>{5C22544A-7EE6-4342-B048-85BDC9FD1C3A}</a:tableStyleId>
              </a:tblPr>
              <a:tblGrid>
                <a:gridCol w="1600200">
                  <a:extLst>
                    <a:ext uri="{9D8B030D-6E8A-4147-A177-3AD203B41FA5}">
                      <a16:colId xmlns:a16="http://schemas.microsoft.com/office/drawing/2014/main" xmlns="" val="260705332"/>
                    </a:ext>
                  </a:extLst>
                </a:gridCol>
                <a:gridCol w="5715000">
                  <a:extLst>
                    <a:ext uri="{9D8B030D-6E8A-4147-A177-3AD203B41FA5}">
                      <a16:colId xmlns:a16="http://schemas.microsoft.com/office/drawing/2014/main" xmlns="" val="2610455986"/>
                    </a:ext>
                  </a:extLst>
                </a:gridCol>
              </a:tblGrid>
              <a:tr h="344066">
                <a:tc>
                  <a:txBody>
                    <a:bodyPr/>
                    <a:lstStyle/>
                    <a:p>
                      <a:r>
                        <a:rPr lang="en-US" sz="1800" dirty="0"/>
                        <a:t>List of Enhancements</a:t>
                      </a:r>
                    </a:p>
                  </a:txBody>
                  <a:tcPr anchorCtr="1">
                    <a:solidFill>
                      <a:srgbClr val="4F81BD"/>
                    </a:solidFill>
                  </a:tcPr>
                </a:tc>
                <a:tc>
                  <a:txBody>
                    <a:bodyPr/>
                    <a:lstStyle/>
                    <a:p>
                      <a:r>
                        <a:rPr lang="en-US" sz="1800" dirty="0"/>
                        <a:t>Enhancement</a:t>
                      </a:r>
                      <a:r>
                        <a:rPr lang="en-US" sz="1800" baseline="0" dirty="0"/>
                        <a:t> Description</a:t>
                      </a:r>
                      <a:endParaRPr lang="en-US" sz="1800" dirty="0"/>
                    </a:p>
                  </a:txBody>
                  <a:tcPr anchor="b" anchorCtr="1">
                    <a:solidFill>
                      <a:srgbClr val="4F81BD"/>
                    </a:solidFill>
                  </a:tcPr>
                </a:tc>
                <a:extLst>
                  <a:ext uri="{0D108BD9-81ED-4DB2-BD59-A6C34878D82A}">
                    <a16:rowId xmlns:a16="http://schemas.microsoft.com/office/drawing/2014/main" xmlns="" val="3741239293"/>
                  </a:ext>
                </a:extLst>
              </a:tr>
              <a:tr h="946181">
                <a:tc>
                  <a:txBody>
                    <a:bodyPr/>
                    <a:lstStyle/>
                    <a:p>
                      <a:pPr marL="0" lvl="1" indent="0">
                        <a:buFont typeface="Wingdings" panose="05000000000000000000" pitchFamily="2" charset="2"/>
                        <a:buNone/>
                      </a:pPr>
                      <a:r>
                        <a:rPr lang="en-US" sz="1200" u="none" dirty="0">
                          <a:solidFill>
                            <a:schemeClr val="bg1"/>
                          </a:solidFill>
                          <a:cs typeface="Arial" pitchFamily="34" charset="0"/>
                        </a:rPr>
                        <a:t>Introduction</a:t>
                      </a:r>
                      <a:r>
                        <a:rPr lang="en-US" sz="1200" u="none" baseline="0" dirty="0">
                          <a:solidFill>
                            <a:schemeClr val="bg1"/>
                          </a:solidFill>
                          <a:cs typeface="Arial" pitchFamily="34" charset="0"/>
                        </a:rPr>
                        <a:t> of Manage Data Change Request Functionality</a:t>
                      </a:r>
                      <a:endParaRPr lang="en-US" sz="1200" u="none" dirty="0">
                        <a:solidFill>
                          <a:schemeClr val="bg1"/>
                        </a:solidFill>
                        <a:cs typeface="Arial" pitchFamily="34" charset="0"/>
                      </a:endParaRPr>
                    </a:p>
                    <a:p>
                      <a:endParaRPr lang="en-US" sz="1200" u="none" dirty="0">
                        <a:solidFill>
                          <a:schemeClr val="bg1"/>
                        </a:solidFill>
                      </a:endParaRPr>
                    </a:p>
                  </a:txBody>
                  <a:tcPr>
                    <a:solidFill>
                      <a:srgbClr val="4F81BD"/>
                    </a:solidFill>
                  </a:tcPr>
                </a:tc>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19407F"/>
                          </a:solidFill>
                          <a:ea typeface="ＭＳ Ｐゴシック" pitchFamily="32" charset="-128"/>
                          <a:cs typeface="Arial" pitchFamily="34" charset="0"/>
                        </a:rPr>
                        <a:t>This</a:t>
                      </a:r>
                      <a:r>
                        <a:rPr lang="en-US" sz="1200" baseline="0" dirty="0">
                          <a:solidFill>
                            <a:srgbClr val="19407F"/>
                          </a:solidFill>
                          <a:ea typeface="ＭＳ Ｐゴシック" pitchFamily="32" charset="-128"/>
                          <a:cs typeface="Arial" pitchFamily="34" charset="0"/>
                        </a:rPr>
                        <a:t> enhancement provides users with </a:t>
                      </a:r>
                      <a:r>
                        <a:rPr lang="en-US" sz="1200" b="1" u="sng" baseline="0" dirty="0">
                          <a:solidFill>
                            <a:srgbClr val="19407F"/>
                          </a:solidFill>
                          <a:ea typeface="ＭＳ Ｐゴシック" pitchFamily="32" charset="-128"/>
                          <a:cs typeface="Arial" pitchFamily="34" charset="0"/>
                        </a:rPr>
                        <a:t>Only</a:t>
                      </a:r>
                      <a:r>
                        <a:rPr lang="en-US" sz="1200" baseline="0" dirty="0">
                          <a:solidFill>
                            <a:srgbClr val="19407F"/>
                          </a:solidFill>
                          <a:ea typeface="ＭＳ Ｐゴシック" pitchFamily="32" charset="-128"/>
                          <a:cs typeface="Arial" pitchFamily="34" charset="0"/>
                        </a:rPr>
                        <a:t> the Company, Issuer, or Organization Administrator Roles with the capability to submit certain data change requests via the HIOS User Interface rather than logging a help desk ticket.</a:t>
                      </a:r>
                      <a:endParaRPr lang="en-US" sz="1200" u="sng" dirty="0">
                        <a:solidFill>
                          <a:srgbClr val="19407F"/>
                        </a:solidFill>
                        <a:cs typeface="Arial" pitchFamily="34" charset="0"/>
                      </a:endParaRPr>
                    </a:p>
                    <a:p>
                      <a:endParaRPr lang="en-US" sz="1200" dirty="0"/>
                    </a:p>
                  </a:txBody>
                  <a:tcPr/>
                </a:tc>
                <a:extLst>
                  <a:ext uri="{0D108BD9-81ED-4DB2-BD59-A6C34878D82A}">
                    <a16:rowId xmlns:a16="http://schemas.microsoft.com/office/drawing/2014/main" xmlns="" val="2911758245"/>
                  </a:ext>
                </a:extLst>
              </a:tr>
              <a:tr h="799470">
                <a:tc>
                  <a:txBody>
                    <a:bodyPr/>
                    <a:lstStyle/>
                    <a:p>
                      <a:r>
                        <a:rPr lang="en-US" sz="1200" u="none" dirty="0">
                          <a:solidFill>
                            <a:schemeClr val="bg1"/>
                          </a:solidFill>
                          <a:cs typeface="Arial" pitchFamily="34" charset="0"/>
                        </a:rPr>
                        <a:t>Enhancement to Role Management functionality</a:t>
                      </a:r>
                      <a:endParaRPr lang="en-US" sz="1200" u="none" dirty="0">
                        <a:solidFill>
                          <a:schemeClr val="bg1"/>
                        </a:solidFill>
                      </a:endParaRPr>
                    </a:p>
                  </a:txBody>
                  <a:tcPr>
                    <a:solidFill>
                      <a:srgbClr val="4F81BD"/>
                    </a:solidFill>
                  </a:tcPr>
                </a:tc>
                <a:tc>
                  <a:txBody>
                    <a:bodyPr/>
                    <a:lstStyle/>
                    <a:p>
                      <a:r>
                        <a:rPr lang="en-US" sz="1200" kern="1200" baseline="0" dirty="0">
                          <a:solidFill>
                            <a:srgbClr val="19407F"/>
                          </a:solidFill>
                          <a:latin typeface="+mn-lt"/>
                          <a:ea typeface="ＭＳ Ｐゴシック" pitchFamily="32" charset="-128"/>
                          <a:cs typeface="Arial" pitchFamily="34" charset="0"/>
                        </a:rPr>
                        <a:t>This enhancement provides the ability to request a role for multiple issuers on a single request rather than submitting one request, for each issuer.</a:t>
                      </a:r>
                    </a:p>
                    <a:p>
                      <a:pPr marL="457200" lvl="1" indent="0">
                        <a:buFont typeface="Arial" panose="020B0604020202020204" pitchFamily="34" charset="0"/>
                        <a:buNone/>
                      </a:pPr>
                      <a:endParaRPr lang="en-US" sz="1200" kern="1200" baseline="0" dirty="0">
                        <a:solidFill>
                          <a:srgbClr val="19407F"/>
                        </a:solidFill>
                        <a:latin typeface="+mn-lt"/>
                        <a:ea typeface="ＭＳ Ｐゴシック" pitchFamily="32" charset="-128"/>
                        <a:cs typeface="Arial" pitchFamily="34" charset="0"/>
                      </a:endParaRPr>
                    </a:p>
                  </a:txBody>
                  <a:tcPr/>
                </a:tc>
                <a:extLst>
                  <a:ext uri="{0D108BD9-81ED-4DB2-BD59-A6C34878D82A}">
                    <a16:rowId xmlns:a16="http://schemas.microsoft.com/office/drawing/2014/main" xmlns="" val="2544772496"/>
                  </a:ext>
                </a:extLst>
              </a:tr>
              <a:tr h="609385">
                <a:tc>
                  <a:txBody>
                    <a:bodyPr/>
                    <a:lstStyle/>
                    <a:p>
                      <a:r>
                        <a:rPr lang="en-US" sz="1200" u="none" dirty="0">
                          <a:solidFill>
                            <a:schemeClr val="bg1"/>
                          </a:solidFill>
                          <a:cs typeface="Arial" pitchFamily="34" charset="0"/>
                        </a:rPr>
                        <a:t>Removal of certain</a:t>
                      </a:r>
                      <a:r>
                        <a:rPr lang="en-US" sz="1200" u="none" baseline="0" dirty="0">
                          <a:solidFill>
                            <a:schemeClr val="bg1"/>
                          </a:solidFill>
                          <a:cs typeface="Arial" pitchFamily="34" charset="0"/>
                        </a:rPr>
                        <a:t> roles for</a:t>
                      </a:r>
                      <a:r>
                        <a:rPr lang="en-US" sz="1200" u="none" dirty="0">
                          <a:solidFill>
                            <a:schemeClr val="bg1"/>
                          </a:solidFill>
                          <a:cs typeface="Arial" pitchFamily="34" charset="0"/>
                        </a:rPr>
                        <a:t> HPOES</a:t>
                      </a:r>
                      <a:r>
                        <a:rPr lang="en-US" sz="1200" u="none" baseline="0" dirty="0">
                          <a:solidFill>
                            <a:schemeClr val="bg1"/>
                          </a:solidFill>
                          <a:cs typeface="Arial" pitchFamily="34" charset="0"/>
                        </a:rPr>
                        <a:t> Module </a:t>
                      </a:r>
                      <a:endParaRPr lang="en-US" sz="1200" u="none" dirty="0">
                        <a:solidFill>
                          <a:schemeClr val="bg1"/>
                        </a:solidFill>
                      </a:endParaRPr>
                    </a:p>
                  </a:txBody>
                  <a:tcPr>
                    <a:solidFill>
                      <a:srgbClr val="4F81BD"/>
                    </a:solidFill>
                  </a:tcPr>
                </a:tc>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19407F"/>
                          </a:solidFill>
                          <a:ea typeface="ＭＳ Ｐゴシック" pitchFamily="32" charset="-128"/>
                          <a:cs typeface="Arial" pitchFamily="34" charset="0"/>
                        </a:rPr>
                        <a:t>This enhancement provides the following updates</a:t>
                      </a:r>
                      <a:r>
                        <a:rPr lang="en-US" sz="1200" baseline="0" dirty="0">
                          <a:solidFill>
                            <a:srgbClr val="19407F"/>
                          </a:solidFill>
                          <a:ea typeface="ＭＳ Ｐゴシック" pitchFamily="32" charset="-128"/>
                          <a:cs typeface="Arial" pitchFamily="34" charset="0"/>
                        </a:rPr>
                        <a:t> related to the HPOES module:</a:t>
                      </a:r>
                      <a:endParaRPr lang="en-US" sz="1200" dirty="0">
                        <a:solidFill>
                          <a:srgbClr val="19407F"/>
                        </a:solidFill>
                        <a:ea typeface="ＭＳ Ｐゴシック" pitchFamily="32" charset="-128"/>
                        <a:cs typeface="Arial" pitchFamily="34" charset="0"/>
                      </a:endParaRPr>
                    </a:p>
                    <a:p>
                      <a:pPr marL="6286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rgbClr val="19407F"/>
                          </a:solidFill>
                          <a:latin typeface="+mn-lt"/>
                          <a:ea typeface="ＭＳ Ｐゴシック" pitchFamily="32" charset="-128"/>
                          <a:cs typeface="Arial" pitchFamily="34" charset="0"/>
                        </a:rPr>
                        <a:t>The Roles (GUEST and AUTHORIZING OFFICIAL) are no</a:t>
                      </a:r>
                      <a:r>
                        <a:rPr lang="en-US" sz="1200" kern="1200" baseline="0" dirty="0">
                          <a:solidFill>
                            <a:srgbClr val="19407F"/>
                          </a:solidFill>
                          <a:latin typeface="+mn-lt"/>
                          <a:ea typeface="ＭＳ Ｐゴシック" pitchFamily="32" charset="-128"/>
                          <a:cs typeface="Arial" pitchFamily="34" charset="0"/>
                        </a:rPr>
                        <a:t> longer available for request on the HIOS UI</a:t>
                      </a:r>
                      <a:endParaRPr lang="en-US" sz="1200" kern="1200" dirty="0">
                        <a:solidFill>
                          <a:srgbClr val="19407F"/>
                        </a:solidFill>
                        <a:latin typeface="+mn-lt"/>
                        <a:ea typeface="ＭＳ Ｐゴシック" pitchFamily="32" charset="-128"/>
                        <a:cs typeface="Arial" pitchFamily="34" charset="0"/>
                      </a:endParaRPr>
                    </a:p>
                    <a:p>
                      <a:pPr marL="457200" marR="0" lvl="3"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dirty="0"/>
                    </a:p>
                  </a:txBody>
                  <a:tcPr/>
                </a:tc>
                <a:extLst>
                  <a:ext uri="{0D108BD9-81ED-4DB2-BD59-A6C34878D82A}">
                    <a16:rowId xmlns:a16="http://schemas.microsoft.com/office/drawing/2014/main" xmlns="" val="4238749264"/>
                  </a:ext>
                </a:extLst>
              </a:tr>
              <a:tr h="659459">
                <a:tc>
                  <a:txBody>
                    <a:bodyPr/>
                    <a:lstStyle/>
                    <a:p>
                      <a:r>
                        <a:rPr lang="en-US" sz="1200" u="none" dirty="0">
                          <a:solidFill>
                            <a:schemeClr val="bg1"/>
                          </a:solidFill>
                          <a:cs typeface="Arial" pitchFamily="34" charset="0"/>
                        </a:rPr>
                        <a:t>Enhancement to Pending</a:t>
                      </a:r>
                      <a:r>
                        <a:rPr lang="en-US" sz="1200" u="none" baseline="0" dirty="0">
                          <a:solidFill>
                            <a:schemeClr val="bg1"/>
                          </a:solidFill>
                          <a:cs typeface="Arial" pitchFamily="34" charset="0"/>
                        </a:rPr>
                        <a:t> Approval Request Emails</a:t>
                      </a:r>
                      <a:endParaRPr lang="en-US" sz="1200" u="none" dirty="0">
                        <a:solidFill>
                          <a:schemeClr val="bg1"/>
                        </a:solidFill>
                      </a:endParaRPr>
                    </a:p>
                  </a:txBody>
                  <a:tcPr>
                    <a:solidFill>
                      <a:srgbClr val="4F81BD"/>
                    </a:solidFill>
                  </a:tcPr>
                </a:tc>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19407F"/>
                          </a:solidFill>
                          <a:latin typeface="+mn-lt"/>
                          <a:ea typeface="ＭＳ Ｐゴシック" pitchFamily="32" charset="-128"/>
                          <a:cs typeface="Arial" pitchFamily="34" charset="0"/>
                        </a:rPr>
                        <a:t>HIOS</a:t>
                      </a:r>
                      <a:r>
                        <a:rPr lang="en-US" sz="1200" kern="1200" baseline="0" dirty="0">
                          <a:solidFill>
                            <a:srgbClr val="19407F"/>
                          </a:solidFill>
                          <a:latin typeface="+mn-lt"/>
                          <a:ea typeface="ＭＳ Ｐゴシック" pitchFamily="32" charset="-128"/>
                          <a:cs typeface="Arial" pitchFamily="34" charset="0"/>
                        </a:rPr>
                        <a:t> email functionality is  enhanced so that the system will now send consolidated emails twice a day (9AM and 3PM) that includes a list of all </a:t>
                      </a:r>
                      <a:r>
                        <a:rPr lang="en-US" sz="1200" kern="1200" dirty="0">
                          <a:solidFill>
                            <a:srgbClr val="19407F"/>
                          </a:solidFill>
                          <a:latin typeface="+mn-lt"/>
                          <a:ea typeface="ＭＳ Ｐゴシック" pitchFamily="32" charset="-128"/>
                          <a:cs typeface="Arial" pitchFamily="34" charset="0"/>
                        </a:rPr>
                        <a:t>Pending approvals.</a:t>
                      </a:r>
                      <a:r>
                        <a:rPr lang="en-US" sz="1200" kern="1200" baseline="0" dirty="0">
                          <a:solidFill>
                            <a:srgbClr val="19407F"/>
                          </a:solidFill>
                          <a:latin typeface="+mn-lt"/>
                          <a:ea typeface="ＭＳ Ｐゴシック" pitchFamily="32" charset="-128"/>
                          <a:cs typeface="Arial" pitchFamily="34" charset="0"/>
                        </a:rPr>
                        <a:t> </a:t>
                      </a:r>
                      <a:r>
                        <a:rPr lang="en-US" sz="1200" kern="1200" dirty="0">
                          <a:solidFill>
                            <a:srgbClr val="19407F"/>
                          </a:solidFill>
                          <a:latin typeface="+mn-lt"/>
                          <a:ea typeface="ＭＳ Ｐゴシック" pitchFamily="32" charset="-128"/>
                          <a:cs typeface="Arial" pitchFamily="34" charset="0"/>
                        </a:rPr>
                        <a:t>The email</a:t>
                      </a:r>
                      <a:r>
                        <a:rPr lang="en-US" sz="1200" kern="1200" baseline="0" dirty="0">
                          <a:solidFill>
                            <a:srgbClr val="19407F"/>
                          </a:solidFill>
                          <a:latin typeface="+mn-lt"/>
                          <a:ea typeface="ＭＳ Ｐゴシック" pitchFamily="32" charset="-128"/>
                          <a:cs typeface="Arial" pitchFamily="34" charset="0"/>
                        </a:rPr>
                        <a:t> will be sent</a:t>
                      </a:r>
                      <a:r>
                        <a:rPr lang="en-US" sz="1200" kern="1200" dirty="0">
                          <a:solidFill>
                            <a:srgbClr val="19407F"/>
                          </a:solidFill>
                          <a:latin typeface="+mn-lt"/>
                          <a:ea typeface="ＭＳ Ｐゴシック" pitchFamily="32" charset="-128"/>
                          <a:cs typeface="Arial" pitchFamily="34" charset="0"/>
                        </a:rPr>
                        <a:t> to  authorized</a:t>
                      </a:r>
                      <a:r>
                        <a:rPr lang="en-US" sz="1200" kern="1200" baseline="0" dirty="0">
                          <a:solidFill>
                            <a:srgbClr val="19407F"/>
                          </a:solidFill>
                          <a:latin typeface="+mn-lt"/>
                          <a:ea typeface="ＭＳ Ｐゴシック" pitchFamily="32" charset="-128"/>
                          <a:cs typeface="Arial" pitchFamily="34" charset="0"/>
                        </a:rPr>
                        <a:t> users with HIOS Approval roles </a:t>
                      </a:r>
                      <a:r>
                        <a:rPr lang="en-US" sz="1200" b="1" u="sng" kern="1200" baseline="0" dirty="0">
                          <a:solidFill>
                            <a:srgbClr val="19407F"/>
                          </a:solidFill>
                          <a:latin typeface="+mn-lt"/>
                          <a:ea typeface="ＭＳ Ｐゴシック" pitchFamily="32" charset="-128"/>
                          <a:cs typeface="Arial" pitchFamily="34" charset="0"/>
                        </a:rPr>
                        <a:t>Only</a:t>
                      </a:r>
                      <a:r>
                        <a:rPr lang="en-US" sz="1200" kern="1200" baseline="0" dirty="0">
                          <a:solidFill>
                            <a:srgbClr val="19407F"/>
                          </a:solidFill>
                          <a:latin typeface="+mn-lt"/>
                          <a:ea typeface="ＭＳ Ｐゴシック" pitchFamily="32" charset="-128"/>
                          <a:cs typeface="Arial" pitchFamily="34" charset="0"/>
                        </a:rPr>
                        <a:t>.  </a:t>
                      </a:r>
                      <a:r>
                        <a:rPr lang="en-US" sz="1200" kern="1200" dirty="0">
                          <a:solidFill>
                            <a:srgbClr val="19407F"/>
                          </a:solidFill>
                          <a:latin typeface="+mn-lt"/>
                          <a:ea typeface="ＭＳ Ｐゴシック" pitchFamily="32" charset="-128"/>
                          <a:cs typeface="Arial" pitchFamily="34" charset="0"/>
                        </a:rPr>
                        <a:t>The email will </a:t>
                      </a:r>
                      <a:r>
                        <a:rPr lang="en-US" sz="1200" kern="1200" baseline="0" dirty="0">
                          <a:solidFill>
                            <a:srgbClr val="19407F"/>
                          </a:solidFill>
                          <a:latin typeface="+mn-lt"/>
                          <a:ea typeface="ＭＳ Ｐゴシック" pitchFamily="32" charset="-128"/>
                          <a:cs typeface="Arial" pitchFamily="34" charset="0"/>
                        </a:rPr>
                        <a:t>contain the Number of Requests pending for less than 96hrs (4 days) and more than 96hrs (4 days).</a:t>
                      </a:r>
                      <a:r>
                        <a:rPr lang="en-US" sz="1200" kern="1200" dirty="0">
                          <a:solidFill>
                            <a:srgbClr val="19407F"/>
                          </a:solidFill>
                          <a:latin typeface="+mn-lt"/>
                          <a:ea typeface="ＭＳ Ｐゴシック" pitchFamily="32" charset="-128"/>
                          <a:cs typeface="Arial" pitchFamily="34" charset="0"/>
                        </a:rPr>
                        <a:t> </a:t>
                      </a:r>
                    </a:p>
                  </a:txBody>
                  <a:tcPr/>
                </a:tc>
                <a:extLst>
                  <a:ext uri="{0D108BD9-81ED-4DB2-BD59-A6C34878D82A}">
                    <a16:rowId xmlns:a16="http://schemas.microsoft.com/office/drawing/2014/main" xmlns="" val="3647551960"/>
                  </a:ext>
                </a:extLst>
              </a:tr>
              <a:tr h="659459">
                <a:tc>
                  <a:txBody>
                    <a:bodyPr/>
                    <a:lstStyle/>
                    <a:p>
                      <a:r>
                        <a:rPr lang="en-US" sz="1200" u="none" dirty="0">
                          <a:solidFill>
                            <a:schemeClr val="bg1"/>
                          </a:solidFill>
                          <a:cs typeface="Arial" pitchFamily="34" charset="0"/>
                        </a:rPr>
                        <a:t>FEIN Validation Status- Tool Tip</a:t>
                      </a:r>
                      <a:r>
                        <a:rPr lang="en-US" sz="1200" u="none" baseline="0" dirty="0">
                          <a:solidFill>
                            <a:schemeClr val="bg1"/>
                          </a:solidFill>
                          <a:cs typeface="Arial" pitchFamily="34" charset="0"/>
                        </a:rPr>
                        <a:t> Update</a:t>
                      </a:r>
                      <a:endParaRPr lang="en-US" sz="1200" u="none" dirty="0">
                        <a:solidFill>
                          <a:schemeClr val="bg1"/>
                        </a:solidFill>
                      </a:endParaRPr>
                    </a:p>
                  </a:txBody>
                  <a:tcPr>
                    <a:solidFill>
                      <a:srgbClr val="4F81BD"/>
                    </a:solidFill>
                  </a:tcPr>
                </a:tc>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19407F"/>
                          </a:solidFill>
                          <a:ea typeface="ＭＳ Ｐゴシック" pitchFamily="32" charset="-128"/>
                          <a:cs typeface="Arial" pitchFamily="34" charset="0"/>
                        </a:rPr>
                        <a:t>A new  tool tip </a:t>
                      </a:r>
                      <a:r>
                        <a:rPr lang="en-US" sz="1200" baseline="0" dirty="0">
                          <a:solidFill>
                            <a:srgbClr val="19407F"/>
                          </a:solidFill>
                          <a:ea typeface="ＭＳ Ｐゴシック" pitchFamily="32" charset="-128"/>
                          <a:cs typeface="Arial" pitchFamily="34" charset="0"/>
                        </a:rPr>
                        <a:t> is added to further explain the </a:t>
                      </a:r>
                      <a:r>
                        <a:rPr lang="en-US" sz="1200" dirty="0">
                          <a:solidFill>
                            <a:srgbClr val="19407F"/>
                          </a:solidFill>
                          <a:ea typeface="ＭＳ Ｐゴシック" pitchFamily="32" charset="-128"/>
                          <a:cs typeface="Arial" pitchFamily="34" charset="0"/>
                        </a:rPr>
                        <a:t>FEIN Validation</a:t>
                      </a:r>
                      <a:r>
                        <a:rPr lang="en-US" sz="1200" baseline="0" dirty="0">
                          <a:solidFill>
                            <a:srgbClr val="19407F"/>
                          </a:solidFill>
                          <a:ea typeface="ＭＳ Ｐゴシック" pitchFamily="32" charset="-128"/>
                          <a:cs typeface="Arial" pitchFamily="34" charset="0"/>
                        </a:rPr>
                        <a:t> status under organization information in HIOS. </a:t>
                      </a:r>
                      <a:endParaRPr lang="en-US" sz="1200" dirty="0">
                        <a:solidFill>
                          <a:srgbClr val="19407F"/>
                        </a:solidFill>
                        <a:ea typeface="ＭＳ Ｐゴシック" pitchFamily="32" charset="-128"/>
                        <a:cs typeface="Arial" pitchFamily="34" charset="0"/>
                      </a:endParaRPr>
                    </a:p>
                    <a:p>
                      <a:endParaRPr lang="en-US" sz="1200" dirty="0"/>
                    </a:p>
                  </a:txBody>
                  <a:tcPr/>
                </a:tc>
                <a:extLst>
                  <a:ext uri="{0D108BD9-81ED-4DB2-BD59-A6C34878D82A}">
                    <a16:rowId xmlns:a16="http://schemas.microsoft.com/office/drawing/2014/main" xmlns="" val="4094629950"/>
                  </a:ext>
                </a:extLst>
              </a:tr>
            </a:tbl>
          </a:graphicData>
        </a:graphic>
      </p:graphicFrame>
    </p:spTree>
    <p:extLst>
      <p:ext uri="{BB962C8B-B14F-4D97-AF65-F5344CB8AC3E}">
        <p14:creationId xmlns:p14="http://schemas.microsoft.com/office/powerpoint/2010/main" val="2175337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body" sz="quarter" idx="10"/>
          </p:nvPr>
        </p:nvSpPr>
        <p:spPr/>
        <p:txBody>
          <a:bodyPr>
            <a:normAutofit/>
          </a:bodyPr>
          <a:lstStyle/>
          <a:p>
            <a:r>
              <a:rPr lang="en-US" sz="5400" dirty="0">
                <a:latin typeface="+mj-lt"/>
              </a:rPr>
              <a:t>CMS Portal Changes</a:t>
            </a:r>
          </a:p>
        </p:txBody>
      </p:sp>
    </p:spTree>
    <p:extLst>
      <p:ext uri="{BB962C8B-B14F-4D97-AF65-F5344CB8AC3E}">
        <p14:creationId xmlns:p14="http://schemas.microsoft.com/office/powerpoint/2010/main" val="4137117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p:cNvSpPr>
            <a:spLocks noGrp="1"/>
          </p:cNvSpPr>
          <p:nvPr>
            <p:ph sz="quarter" idx="11"/>
          </p:nvPr>
        </p:nvSpPr>
        <p:spPr>
          <a:xfrm>
            <a:off x="685800" y="1371600"/>
            <a:ext cx="4777740" cy="5181600"/>
          </a:xfrm>
        </p:spPr>
        <p:txBody>
          <a:bodyPr>
            <a:normAutofit fontScale="25000" lnSpcReduction="20000"/>
          </a:bodyPr>
          <a:lstStyle/>
          <a:p>
            <a:pPr marL="514350" lvl="1" indent="-514350" fontAlgn="base">
              <a:spcAft>
                <a:spcPct val="0"/>
              </a:spcAft>
              <a:buSzPct val="75000"/>
              <a:buFont typeface="+mj-lt"/>
              <a:buAutoNum type="arabicPeriod"/>
              <a:tabLst>
                <a:tab pos="393700" algn="l"/>
              </a:tabLst>
            </a:pPr>
            <a:r>
              <a:rPr lang="en-US" sz="8600" dirty="0">
                <a:cs typeface="Arial" panose="020B0604020202020204" pitchFamily="34" charset="0"/>
              </a:rPr>
              <a:t>Beginning April 11, 2016 (date subject to change), HIOS Users logging into the CMS Portal (</a:t>
            </a:r>
            <a:r>
              <a:rPr lang="en-US" sz="8600" dirty="0">
                <a:cs typeface="Arial" panose="020B0604020202020204" pitchFamily="34" charset="0"/>
                <a:hlinkClick r:id="rId3"/>
              </a:rPr>
              <a:t>https://portal.cms.gov</a:t>
            </a:r>
            <a:r>
              <a:rPr lang="en-US" sz="8600" dirty="0">
                <a:cs typeface="Arial" panose="020B0604020202020204" pitchFamily="34" charset="0"/>
              </a:rPr>
              <a:t>) will see the User ID and Password fields split into two separate screens (Figure 1 and 2 displayed). </a:t>
            </a:r>
            <a:r>
              <a:rPr lang="en-US" sz="8000" dirty="0">
                <a:cs typeface="Arial" panose="020B0604020202020204" pitchFamily="34" charset="0"/>
              </a:rPr>
              <a:t>These fields were previously on the same page.</a:t>
            </a:r>
          </a:p>
          <a:p>
            <a:pPr marL="514350" lvl="1" indent="-514350" fontAlgn="base">
              <a:spcAft>
                <a:spcPct val="0"/>
              </a:spcAft>
              <a:buSzPct val="75000"/>
              <a:buFont typeface="+mj-lt"/>
              <a:buAutoNum type="arabicPeriod"/>
              <a:tabLst>
                <a:tab pos="393700" algn="l"/>
              </a:tabLst>
            </a:pPr>
            <a:endParaRPr lang="en-US" sz="8000" dirty="0">
              <a:cs typeface="Arial" panose="020B0604020202020204" pitchFamily="34" charset="0"/>
            </a:endParaRPr>
          </a:p>
          <a:p>
            <a:pPr marL="514350" lvl="1" indent="-514350" fontAlgn="base">
              <a:spcAft>
                <a:spcPct val="0"/>
              </a:spcAft>
              <a:buSzPct val="75000"/>
              <a:buFont typeface="+mj-lt"/>
              <a:buAutoNum type="arabicPeriod"/>
              <a:tabLst>
                <a:tab pos="393700" algn="l"/>
              </a:tabLst>
            </a:pPr>
            <a:r>
              <a:rPr lang="en-US" sz="8600" dirty="0">
                <a:cs typeface="Arial" panose="020B0604020202020204" pitchFamily="34" charset="0"/>
              </a:rPr>
              <a:t>If Users encounter log-in issues on these pages or see additional screens prompting to set up a MFA device, please contact the Exchange Operations Support Center at 1-855-267-1515 or email </a:t>
            </a:r>
            <a:r>
              <a:rPr lang="en-US" sz="8600" dirty="0">
                <a:cs typeface="Arial" panose="020B0604020202020204" pitchFamily="34" charset="0"/>
                <a:hlinkClick r:id="rId4"/>
              </a:rPr>
              <a:t>CMS_FEPS@cms.hhs.gov</a:t>
            </a:r>
            <a:r>
              <a:rPr lang="en-US" sz="8600" dirty="0">
                <a:cs typeface="Arial" panose="020B0604020202020204" pitchFamily="34" charset="0"/>
              </a:rPr>
              <a:t> and provide a screenshot to submit a ticket to the helpdesk. </a:t>
            </a:r>
          </a:p>
          <a:p>
            <a:pPr marL="0" indent="0">
              <a:buNone/>
            </a:pPr>
            <a:endParaRPr lang="en-US" sz="2400" dirty="0">
              <a:latin typeface="Cambria" panose="02040503050406030204" pitchFamily="18" charset="0"/>
              <a:cs typeface="Arial" pitchFamily="34" charset="0"/>
            </a:endParaRPr>
          </a:p>
        </p:txBody>
      </p:sp>
      <p:sp>
        <p:nvSpPr>
          <p:cNvPr id="5" name="Slide Number Placeholder 4"/>
          <p:cNvSpPr>
            <a:spLocks noGrp="1"/>
          </p:cNvSpPr>
          <p:nvPr>
            <p:ph type="sldNum" sz="quarter" idx="4294967295"/>
          </p:nvPr>
        </p:nvSpPr>
        <p:spPr>
          <a:xfrm>
            <a:off x="7010400" y="6356350"/>
            <a:ext cx="2133600" cy="365125"/>
          </a:xfrm>
        </p:spPr>
        <p:txBody>
          <a:bodyPr/>
          <a:lstStyle/>
          <a:p>
            <a:pPr>
              <a:defRPr/>
            </a:pPr>
            <a:fld id="{CD30D34D-8C50-4CB3-8982-DFF0EE2C809B}" type="slidenum">
              <a:rPr lang="en-US" smtClean="0">
                <a:solidFill>
                  <a:srgbClr val="FFFFFF">
                    <a:lumMod val="50000"/>
                  </a:srgbClr>
                </a:solidFill>
              </a:rPr>
              <a:pPr>
                <a:defRPr/>
              </a:pPr>
              <a:t>6</a:t>
            </a:fld>
            <a:endParaRPr lang="en-US" dirty="0">
              <a:solidFill>
                <a:srgbClr val="FFFFFF">
                  <a:lumMod val="50000"/>
                </a:srgbClr>
              </a:solidFill>
            </a:endParaRPr>
          </a:p>
        </p:txBody>
      </p:sp>
      <p:sp>
        <p:nvSpPr>
          <p:cNvPr id="7" name="Title 1"/>
          <p:cNvSpPr>
            <a:spLocks noGrp="1"/>
          </p:cNvSpPr>
          <p:nvPr>
            <p:ph type="body" sz="quarter" idx="10"/>
          </p:nvPr>
        </p:nvSpPr>
        <p:spPr>
          <a:xfrm>
            <a:off x="1524000" y="256802"/>
            <a:ext cx="7010400" cy="685800"/>
          </a:xfrm>
        </p:spPr>
        <p:txBody>
          <a:bodyPr>
            <a:noAutofit/>
          </a:bodyPr>
          <a:lstStyle/>
          <a:p>
            <a:r>
              <a:rPr lang="en-US" sz="4800" dirty="0">
                <a:latin typeface="+mj-lt"/>
              </a:rPr>
              <a:t>CMS Portal UI Changes</a:t>
            </a:r>
          </a:p>
        </p:txBody>
      </p:sp>
      <p:pic>
        <p:nvPicPr>
          <p:cNvPr id="11" name="Picture 10" descr="CMS Enterprise Portal - Enter User ID" title="CMS Enterprise Portal - Enter User ID"/>
          <p:cNvPicPr/>
          <p:nvPr/>
        </p:nvPicPr>
        <p:blipFill>
          <a:blip r:embed="rId5"/>
          <a:stretch>
            <a:fillRect/>
          </a:stretch>
        </p:blipFill>
        <p:spPr>
          <a:xfrm>
            <a:off x="5707380" y="1676400"/>
            <a:ext cx="3017520" cy="1828800"/>
          </a:xfrm>
          <a:prstGeom prst="rect">
            <a:avLst/>
          </a:prstGeom>
          <a:ln>
            <a:solidFill>
              <a:schemeClr val="accent1"/>
            </a:solidFill>
          </a:ln>
        </p:spPr>
      </p:pic>
      <p:pic>
        <p:nvPicPr>
          <p:cNvPr id="19" name="Picture 18" descr="CMS Enterprise Portal - Enter Password" title="CMS Enterprise Portal - Enter Password"/>
          <p:cNvPicPr/>
          <p:nvPr/>
        </p:nvPicPr>
        <p:blipFill>
          <a:blip r:embed="rId6"/>
          <a:stretch>
            <a:fillRect/>
          </a:stretch>
        </p:blipFill>
        <p:spPr>
          <a:xfrm>
            <a:off x="5654040" y="3962400"/>
            <a:ext cx="3108960" cy="1920240"/>
          </a:xfrm>
          <a:prstGeom prst="rect">
            <a:avLst/>
          </a:prstGeom>
          <a:ln>
            <a:solidFill>
              <a:schemeClr val="accent1"/>
            </a:solidFill>
          </a:ln>
        </p:spPr>
      </p:pic>
      <p:sp>
        <p:nvSpPr>
          <p:cNvPr id="4" name="Rectangle 3"/>
          <p:cNvSpPr/>
          <p:nvPr/>
        </p:nvSpPr>
        <p:spPr>
          <a:xfrm>
            <a:off x="5410200" y="3463031"/>
            <a:ext cx="3505200" cy="292259"/>
          </a:xfrm>
          <a:prstGeom prst="rect">
            <a:avLst/>
          </a:prstGeom>
        </p:spPr>
        <p:txBody>
          <a:bodyPr wrap="square">
            <a:spAutoFit/>
          </a:bodyPr>
          <a:lstStyle/>
          <a:p>
            <a:pPr algn="ctr">
              <a:lnSpc>
                <a:spcPct val="115000"/>
              </a:lnSpc>
              <a:spcAft>
                <a:spcPts val="1000"/>
              </a:spcAft>
            </a:pPr>
            <a:r>
              <a:rPr lang="en-US" sz="1200" b="1" dirty="0">
                <a:solidFill>
                  <a:srgbClr val="19407F"/>
                </a:solidFill>
                <a:ea typeface="Calibri" panose="020F0502020204030204" pitchFamily="34" charset="0"/>
                <a:cs typeface="Times New Roman" panose="02020603050405020304" pitchFamily="18" charset="0"/>
              </a:rPr>
              <a:t>Figure 1: CMS Enterprise Portal – Enter User ID</a:t>
            </a:r>
            <a:endParaRPr lang="en-US" sz="1200" b="1" dirty="0">
              <a:solidFill>
                <a:srgbClr val="19407F"/>
              </a:solidFill>
              <a:effectLst/>
              <a:ea typeface="Calibri" panose="020F0502020204030204" pitchFamily="34" charset="0"/>
              <a:cs typeface="Times New Roman" panose="02020603050405020304" pitchFamily="18" charset="0"/>
            </a:endParaRPr>
          </a:p>
        </p:txBody>
      </p:sp>
      <p:sp>
        <p:nvSpPr>
          <p:cNvPr id="6" name="Rectangle 5"/>
          <p:cNvSpPr/>
          <p:nvPr/>
        </p:nvSpPr>
        <p:spPr>
          <a:xfrm>
            <a:off x="4495800" y="5845029"/>
            <a:ext cx="5410200" cy="292259"/>
          </a:xfrm>
          <a:prstGeom prst="rect">
            <a:avLst/>
          </a:prstGeom>
        </p:spPr>
        <p:txBody>
          <a:bodyPr wrap="square">
            <a:spAutoFit/>
          </a:bodyPr>
          <a:lstStyle/>
          <a:p>
            <a:pPr algn="ctr">
              <a:lnSpc>
                <a:spcPct val="115000"/>
              </a:lnSpc>
              <a:spcAft>
                <a:spcPts val="1000"/>
              </a:spcAft>
            </a:pPr>
            <a:r>
              <a:rPr lang="en-US" sz="1200" b="1" dirty="0">
                <a:solidFill>
                  <a:srgbClr val="19407F"/>
                </a:solidFill>
                <a:ea typeface="Calibri" panose="020F0502020204030204" pitchFamily="34" charset="0"/>
                <a:cs typeface="Times New Roman" panose="02020603050405020304" pitchFamily="18" charset="0"/>
              </a:rPr>
              <a:t>Figure 2: CMS Enterprise Portal –  Enter Password</a:t>
            </a:r>
            <a:endParaRPr lang="en-US" sz="1200" b="1" dirty="0">
              <a:solidFill>
                <a:srgbClr val="19407F"/>
              </a:solidFill>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595025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p:cNvSpPr>
            <a:spLocks noGrp="1"/>
          </p:cNvSpPr>
          <p:nvPr>
            <p:ph type="body" sz="quarter" idx="10"/>
          </p:nvPr>
        </p:nvSpPr>
        <p:spPr>
          <a:xfrm>
            <a:off x="2209800" y="2667000"/>
            <a:ext cx="6934200" cy="990600"/>
          </a:xfrm>
        </p:spPr>
        <p:txBody>
          <a:bodyPr/>
          <a:lstStyle/>
          <a:p>
            <a:r>
              <a:rPr lang="en-US" sz="4000" dirty="0">
                <a:latin typeface="+mj-lt"/>
              </a:rPr>
              <a:t>Accessing HIOS And Requesting User Roles</a:t>
            </a:r>
          </a:p>
        </p:txBody>
      </p:sp>
    </p:spTree>
    <p:extLst>
      <p:ext uri="{BB962C8B-B14F-4D97-AF65-F5344CB8AC3E}">
        <p14:creationId xmlns:p14="http://schemas.microsoft.com/office/powerpoint/2010/main" val="11114348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610600" y="6553200"/>
            <a:ext cx="533400" cy="168275"/>
          </a:xfrm>
        </p:spPr>
        <p:txBody>
          <a:bodyPr/>
          <a:lstStyle/>
          <a:p>
            <a:pPr>
              <a:defRPr/>
            </a:pPr>
            <a:fld id="{CD30D34D-8C50-4CB3-8982-DFF0EE2C809B}" type="slidenum">
              <a:rPr lang="en-US" smtClean="0">
                <a:solidFill>
                  <a:srgbClr val="FFFFFF">
                    <a:lumMod val="50000"/>
                  </a:srgbClr>
                </a:solidFill>
              </a:rPr>
              <a:pPr>
                <a:defRPr/>
              </a:pPr>
              <a:t>8</a:t>
            </a:fld>
            <a:endParaRPr lang="en-US" dirty="0">
              <a:solidFill>
                <a:srgbClr val="FFFFFF">
                  <a:lumMod val="50000"/>
                </a:srgbClr>
              </a:solidFill>
            </a:endParaRPr>
          </a:p>
        </p:txBody>
      </p:sp>
      <p:sp>
        <p:nvSpPr>
          <p:cNvPr id="11" name="Content Placeholder 2"/>
          <p:cNvSpPr txBox="1">
            <a:spLocks/>
          </p:cNvSpPr>
          <p:nvPr/>
        </p:nvSpPr>
        <p:spPr bwMode="auto">
          <a:xfrm>
            <a:off x="503396" y="1262744"/>
            <a:ext cx="4442070" cy="556259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514350" lvl="1" indent="-514350">
              <a:buFont typeface="+mj-lt"/>
              <a:buAutoNum type="arabicPeriod"/>
              <a:tabLst>
                <a:tab pos="393700" algn="l"/>
              </a:tabLst>
            </a:pPr>
            <a:r>
              <a:rPr lang="en-US" dirty="0">
                <a:solidFill>
                  <a:srgbClr val="19407F"/>
                </a:solidFill>
                <a:ea typeface="+mn-ea"/>
                <a:cs typeface="Arial" panose="020B0604020202020204" pitchFamily="34" charset="0"/>
              </a:rPr>
              <a:t>Log into HIOS through the CMS portal(</a:t>
            </a:r>
            <a:r>
              <a:rPr lang="en-US" u="sng" dirty="0">
                <a:hlinkClick r:id="rId3"/>
              </a:rPr>
              <a:t>https://portal.cms.gov</a:t>
            </a:r>
            <a:r>
              <a:rPr lang="en-US" u="sng" dirty="0"/>
              <a:t>) </a:t>
            </a:r>
            <a:r>
              <a:rPr lang="en-US" dirty="0">
                <a:solidFill>
                  <a:srgbClr val="19407F"/>
                </a:solidFill>
                <a:ea typeface="+mn-ea"/>
                <a:cs typeface="Arial" panose="020B0604020202020204" pitchFamily="34" charset="0"/>
              </a:rPr>
              <a:t>using EIDM credentials.</a:t>
            </a:r>
          </a:p>
          <a:p>
            <a:pPr marL="514350" lvl="1" indent="-514350">
              <a:buFont typeface="+mj-lt"/>
              <a:buAutoNum type="arabicPeriod"/>
              <a:tabLst>
                <a:tab pos="393700" algn="l"/>
              </a:tabLst>
            </a:pPr>
            <a:endParaRPr lang="en-US" dirty="0">
              <a:solidFill>
                <a:srgbClr val="19407F"/>
              </a:solidFill>
              <a:ea typeface="+mn-ea"/>
              <a:cs typeface="Arial" panose="020B0604020202020204" pitchFamily="34" charset="0"/>
            </a:endParaRPr>
          </a:p>
          <a:p>
            <a:pPr marL="514350" lvl="1" indent="-514350">
              <a:buFont typeface="+mj-lt"/>
              <a:buAutoNum type="arabicPeriod"/>
              <a:tabLst>
                <a:tab pos="393700" algn="l"/>
              </a:tabLst>
            </a:pPr>
            <a:r>
              <a:rPr lang="en-US" dirty="0">
                <a:solidFill>
                  <a:srgbClr val="19407F"/>
                </a:solidFill>
                <a:ea typeface="+mn-ea"/>
                <a:cs typeface="Arial" panose="020B0604020202020204" pitchFamily="34" charset="0"/>
              </a:rPr>
              <a:t>Select the yellow HIOS tab and select the Access HIOS link on the landing page.</a:t>
            </a:r>
          </a:p>
          <a:p>
            <a:pPr marL="0" lvl="1" indent="0">
              <a:buNone/>
              <a:tabLst>
                <a:tab pos="393700" algn="l"/>
              </a:tabLst>
            </a:pPr>
            <a:endParaRPr lang="en-US" sz="2000" dirty="0">
              <a:solidFill>
                <a:srgbClr val="19407F"/>
              </a:solidFill>
              <a:ea typeface="+mn-ea"/>
              <a:cs typeface="Arial" panose="020B0604020202020204" pitchFamily="34" charset="0"/>
            </a:endParaRPr>
          </a:p>
          <a:p>
            <a:pPr marL="457200" lvl="1" indent="-457200">
              <a:buFont typeface="+mj-lt"/>
              <a:buAutoNum type="arabicPeriod"/>
              <a:tabLst>
                <a:tab pos="393700" algn="l"/>
              </a:tabLst>
            </a:pPr>
            <a:endParaRPr lang="en-US" sz="2000" dirty="0">
              <a:solidFill>
                <a:srgbClr val="19407F"/>
              </a:solidFill>
              <a:ea typeface="+mn-ea"/>
              <a:cs typeface="Arial" panose="020B0604020202020204" pitchFamily="34" charset="0"/>
            </a:endParaRPr>
          </a:p>
          <a:p>
            <a:pPr marL="457200" lvl="1" indent="0">
              <a:buNone/>
            </a:pPr>
            <a:endParaRPr lang="en-US" sz="1800" dirty="0">
              <a:latin typeface="Cambria" panose="02040503050406030204" pitchFamily="18" charset="0"/>
              <a:cs typeface="Arial" pitchFamily="34" charset="0"/>
            </a:endParaRPr>
          </a:p>
          <a:p>
            <a:pPr marL="457200" lvl="1" indent="0">
              <a:buNone/>
            </a:pPr>
            <a:endParaRPr lang="en-US" sz="2000" dirty="0">
              <a:solidFill>
                <a:srgbClr val="000000"/>
              </a:solidFill>
              <a:latin typeface="Cambria" panose="02040503050406030204" pitchFamily="18" charset="0"/>
              <a:cs typeface="Arial" pitchFamily="34" charset="0"/>
            </a:endParaRPr>
          </a:p>
        </p:txBody>
      </p:sp>
      <p:sp>
        <p:nvSpPr>
          <p:cNvPr id="9" name="Title 1"/>
          <p:cNvSpPr>
            <a:spLocks noGrp="1"/>
          </p:cNvSpPr>
          <p:nvPr>
            <p:ph type="body" sz="quarter" idx="10"/>
          </p:nvPr>
        </p:nvSpPr>
        <p:spPr>
          <a:xfrm>
            <a:off x="1809612" y="354973"/>
            <a:ext cx="7010400" cy="445754"/>
          </a:xfrm>
        </p:spPr>
        <p:txBody>
          <a:bodyPr>
            <a:noAutofit/>
          </a:bodyPr>
          <a:lstStyle/>
          <a:p>
            <a:r>
              <a:rPr lang="en-US" sz="3600" dirty="0">
                <a:latin typeface="+mj-lt"/>
              </a:rPr>
              <a:t>Accessing HIOS</a:t>
            </a:r>
          </a:p>
        </p:txBody>
      </p:sp>
      <p:pic>
        <p:nvPicPr>
          <p:cNvPr id="13" name="Picture 12" descr="Link to Access HIOS" title="CMS Enterprise Portal - Access HIOS Page"/>
          <p:cNvPicPr/>
          <p:nvPr/>
        </p:nvPicPr>
        <p:blipFill>
          <a:blip r:embed="rId4"/>
          <a:stretch>
            <a:fillRect/>
          </a:stretch>
        </p:blipFill>
        <p:spPr>
          <a:xfrm>
            <a:off x="5562600" y="3810000"/>
            <a:ext cx="2808914" cy="2408627"/>
          </a:xfrm>
          <a:prstGeom prst="rect">
            <a:avLst/>
          </a:prstGeom>
          <a:ln>
            <a:solidFill>
              <a:schemeClr val="accent1"/>
            </a:solidFill>
          </a:ln>
        </p:spPr>
      </p:pic>
      <p:sp>
        <p:nvSpPr>
          <p:cNvPr id="3" name="Rectangle 2"/>
          <p:cNvSpPr/>
          <p:nvPr/>
        </p:nvSpPr>
        <p:spPr>
          <a:xfrm>
            <a:off x="5562600" y="6322633"/>
            <a:ext cx="2850011" cy="307777"/>
          </a:xfrm>
          <a:prstGeom prst="rect">
            <a:avLst/>
          </a:prstGeom>
        </p:spPr>
        <p:txBody>
          <a:bodyPr wrap="none">
            <a:spAutoFit/>
          </a:bodyPr>
          <a:lstStyle/>
          <a:p>
            <a:pPr algn="ctr"/>
            <a:r>
              <a:rPr lang="en-US" sz="1400" b="1" dirty="0">
                <a:solidFill>
                  <a:srgbClr val="19407F"/>
                </a:solidFill>
                <a:ea typeface="Calibri" panose="020F0502020204030204" pitchFamily="34" charset="0"/>
                <a:cs typeface="Times New Roman" panose="02020603050405020304" pitchFamily="18" charset="0"/>
              </a:rPr>
              <a:t>CMS Enterprise Portal - Access HIOS</a:t>
            </a:r>
            <a:endParaRPr lang="en-US" sz="1400" b="1" dirty="0">
              <a:solidFill>
                <a:srgbClr val="19407F"/>
              </a:solidFill>
              <a:effectLst/>
              <a:ea typeface="Calibri" panose="020F0502020204030204" pitchFamily="34" charset="0"/>
              <a:cs typeface="Times New Roman" panose="02020603050405020304" pitchFamily="18" charset="0"/>
            </a:endParaRPr>
          </a:p>
        </p:txBody>
      </p:sp>
      <p:pic>
        <p:nvPicPr>
          <p:cNvPr id="14" name="Picture 13" descr="EIDM Portal page - Authorized HIOS Users"/>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881562" y="1420101"/>
            <a:ext cx="3729038" cy="1825943"/>
          </a:xfrm>
          <a:prstGeom prst="rect">
            <a:avLst/>
          </a:prstGeom>
          <a:noFill/>
          <a:ln w="9525" cmpd="sng">
            <a:solidFill>
              <a:schemeClr val="tx1"/>
            </a:solidFill>
            <a:miter lim="800000"/>
            <a:headEnd/>
            <a:tailEnd/>
          </a:ln>
          <a:effectLst/>
        </p:spPr>
      </p:pic>
      <p:sp>
        <p:nvSpPr>
          <p:cNvPr id="6" name="Rectangle 5"/>
          <p:cNvSpPr/>
          <p:nvPr/>
        </p:nvSpPr>
        <p:spPr>
          <a:xfrm>
            <a:off x="5143455" y="3260942"/>
            <a:ext cx="3296865" cy="307777"/>
          </a:xfrm>
          <a:prstGeom prst="rect">
            <a:avLst/>
          </a:prstGeom>
        </p:spPr>
        <p:txBody>
          <a:bodyPr wrap="none">
            <a:spAutoFit/>
          </a:bodyPr>
          <a:lstStyle/>
          <a:p>
            <a:r>
              <a:rPr lang="en-US" sz="1400" b="1" dirty="0">
                <a:solidFill>
                  <a:srgbClr val="19407F"/>
                </a:solidFill>
                <a:ea typeface="Calibri" panose="020F0502020204030204" pitchFamily="34" charset="0"/>
              </a:rPr>
              <a:t>EIDM Portal page - Authorized HIOS Users</a:t>
            </a:r>
            <a:endParaRPr lang="en-US" sz="1400" b="1" dirty="0">
              <a:solidFill>
                <a:srgbClr val="19407F"/>
              </a:solidFill>
            </a:endParaRPr>
          </a:p>
        </p:txBody>
      </p:sp>
      <p:sp>
        <p:nvSpPr>
          <p:cNvPr id="7" name="Up Arrow 6"/>
          <p:cNvSpPr/>
          <p:nvPr/>
        </p:nvSpPr>
        <p:spPr>
          <a:xfrm>
            <a:off x="5638800" y="5562600"/>
            <a:ext cx="152400" cy="304800"/>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Up Arrow 14"/>
          <p:cNvSpPr/>
          <p:nvPr/>
        </p:nvSpPr>
        <p:spPr>
          <a:xfrm>
            <a:off x="5067255" y="1905000"/>
            <a:ext cx="152400" cy="304800"/>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35257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7010400" y="6356350"/>
            <a:ext cx="2133600" cy="365125"/>
          </a:xfrm>
        </p:spPr>
        <p:txBody>
          <a:bodyPr/>
          <a:lstStyle/>
          <a:p>
            <a:pPr>
              <a:defRPr/>
            </a:pPr>
            <a:fld id="{CD30D34D-8C50-4CB3-8982-DFF0EE2C809B}" type="slidenum">
              <a:rPr lang="en-US" smtClean="0">
                <a:solidFill>
                  <a:srgbClr val="FFFFFF">
                    <a:lumMod val="50000"/>
                  </a:srgbClr>
                </a:solidFill>
              </a:rPr>
              <a:pPr>
                <a:defRPr/>
              </a:pPr>
              <a:t>9</a:t>
            </a:fld>
            <a:endParaRPr lang="en-US" dirty="0">
              <a:solidFill>
                <a:srgbClr val="FFFFFF">
                  <a:lumMod val="50000"/>
                </a:srgbClr>
              </a:solidFill>
            </a:endParaRPr>
          </a:p>
        </p:txBody>
      </p:sp>
      <p:sp>
        <p:nvSpPr>
          <p:cNvPr id="11" name="Content Placeholder 2"/>
          <p:cNvSpPr txBox="1">
            <a:spLocks/>
          </p:cNvSpPr>
          <p:nvPr/>
        </p:nvSpPr>
        <p:spPr bwMode="auto">
          <a:xfrm>
            <a:off x="685800" y="1371600"/>
            <a:ext cx="2736715" cy="518159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57200" lvl="1" indent="0">
              <a:buNone/>
            </a:pPr>
            <a:endParaRPr lang="en-US" sz="2000" dirty="0">
              <a:solidFill>
                <a:srgbClr val="000000"/>
              </a:solidFill>
              <a:latin typeface="Cambria" panose="02040503050406030204" pitchFamily="18" charset="0"/>
              <a:cs typeface="Arial" pitchFamily="34" charset="0"/>
            </a:endParaRPr>
          </a:p>
        </p:txBody>
      </p:sp>
      <p:pic>
        <p:nvPicPr>
          <p:cNvPr id="8" name="Picture 7"/>
          <p:cNvPicPr>
            <a:picLocks noChangeAspect="1"/>
          </p:cNvPicPr>
          <p:nvPr/>
        </p:nvPicPr>
        <p:blipFill>
          <a:blip r:embed="rId3"/>
          <a:stretch>
            <a:fillRect/>
          </a:stretch>
        </p:blipFill>
        <p:spPr>
          <a:xfrm>
            <a:off x="3733800" y="1371601"/>
            <a:ext cx="5254305" cy="3851695"/>
          </a:xfrm>
          <a:prstGeom prst="rect">
            <a:avLst/>
          </a:prstGeom>
          <a:ln>
            <a:solidFill>
              <a:schemeClr val="tx1"/>
            </a:solidFill>
          </a:ln>
        </p:spPr>
      </p:pic>
      <p:sp>
        <p:nvSpPr>
          <p:cNvPr id="10" name="Content Placeholder 2"/>
          <p:cNvSpPr txBox="1">
            <a:spLocks/>
          </p:cNvSpPr>
          <p:nvPr/>
        </p:nvSpPr>
        <p:spPr bwMode="auto">
          <a:xfrm>
            <a:off x="685800" y="1349830"/>
            <a:ext cx="2819400" cy="52033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itchFamily="34" charset="0"/>
              <a:buChar char="•"/>
              <a:defRPr sz="3200">
                <a:solidFill>
                  <a:schemeClr val="tx1"/>
                </a:solidFill>
                <a:latin typeface="+mn-lt"/>
                <a:ea typeface="ＭＳ Ｐゴシック" pitchFamily="32" charset="-128"/>
                <a:cs typeface="ＭＳ Ｐゴシック"/>
              </a:defRPr>
            </a:lvl1pPr>
            <a:lvl2pPr marL="742950" indent="-285750" algn="l" rtl="0" eaLnBrk="1" fontAlgn="base" hangingPunct="1">
              <a:spcBef>
                <a:spcPct val="20000"/>
              </a:spcBef>
              <a:spcAft>
                <a:spcPct val="0"/>
              </a:spcAft>
              <a:buSzPct val="75000"/>
              <a:buFont typeface="Arial" pitchFamily="34" charset="0"/>
              <a:buChar char="•"/>
              <a:defRPr sz="2800">
                <a:solidFill>
                  <a:schemeClr val="tx1"/>
                </a:solidFill>
                <a:latin typeface="+mn-lt"/>
                <a:ea typeface="ＭＳ Ｐゴシック" pitchFamily="32" charset="-128"/>
                <a:cs typeface="ＭＳ Ｐゴシック"/>
              </a:defRPr>
            </a:lvl2pPr>
            <a:lvl3pPr marL="1143000" indent="-228600" algn="l" rtl="0" eaLnBrk="1" fontAlgn="base" hangingPunct="1">
              <a:spcBef>
                <a:spcPct val="20000"/>
              </a:spcBef>
              <a:spcAft>
                <a:spcPct val="0"/>
              </a:spcAft>
              <a:buSzPct val="85000"/>
              <a:buFont typeface="Arial" pitchFamily="34" charset="0"/>
              <a:buChar char="•"/>
              <a:defRPr sz="2400">
                <a:solidFill>
                  <a:schemeClr val="tx1"/>
                </a:solidFill>
                <a:latin typeface="+mn-lt"/>
                <a:ea typeface="ＭＳ Ｐゴシック" pitchFamily="32" charset="-128"/>
                <a:cs typeface="ＭＳ Ｐゴシック"/>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pitchFamily="32" charset="-128"/>
                <a:cs typeface="ＭＳ Ｐゴシック"/>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457200" indent="-457200">
              <a:buFont typeface="+mj-lt"/>
              <a:buAutoNum type="arabicPeriod"/>
              <a:tabLst>
                <a:tab pos="393700" algn="l"/>
              </a:tabLst>
            </a:pPr>
            <a:r>
              <a:rPr lang="en-US" sz="2200" dirty="0">
                <a:solidFill>
                  <a:srgbClr val="19407F"/>
                </a:solidFill>
                <a:cs typeface="Arial" panose="020B0604020202020204" pitchFamily="34" charset="0"/>
              </a:rPr>
              <a:t>To access the “Manage data changes” Tab, the users should have administrator  privileges for either a company, issuer, or an organization.</a:t>
            </a:r>
          </a:p>
          <a:p>
            <a:pPr marL="457200" indent="-457200">
              <a:buFont typeface="+mj-lt"/>
              <a:buAutoNum type="arabicPeriod"/>
              <a:tabLst>
                <a:tab pos="393700" algn="l"/>
              </a:tabLst>
            </a:pPr>
            <a:r>
              <a:rPr lang="en-US" sz="2200" dirty="0">
                <a:solidFill>
                  <a:srgbClr val="19407F"/>
                </a:solidFill>
                <a:latin typeface="Calibri" panose="020F0502020204030204" pitchFamily="34" charset="0"/>
                <a:cs typeface="Arial" pitchFamily="34" charset="0"/>
              </a:rPr>
              <a:t>To request the administrator  role, select the “Role Management” button on the HIOS home page.</a:t>
            </a:r>
          </a:p>
          <a:p>
            <a:pPr marL="457200" lvl="1" indent="0">
              <a:buNone/>
              <a:tabLst>
                <a:tab pos="393700" algn="l"/>
              </a:tabLst>
            </a:pPr>
            <a:endParaRPr lang="en-US" sz="1800" dirty="0">
              <a:solidFill>
                <a:srgbClr val="19407F"/>
              </a:solidFill>
              <a:cs typeface="Arial" panose="020B0604020202020204" pitchFamily="34" charset="0"/>
            </a:endParaRPr>
          </a:p>
          <a:p>
            <a:pPr marL="0" indent="0">
              <a:buFont typeface="Arial" pitchFamily="34" charset="0"/>
              <a:buNone/>
            </a:pPr>
            <a:endParaRPr lang="en-US" sz="2400" dirty="0">
              <a:solidFill>
                <a:srgbClr val="19407F"/>
              </a:solidFill>
              <a:latin typeface="Calibri" panose="020F0502020204030204" pitchFamily="34" charset="0"/>
              <a:cs typeface="Arial" pitchFamily="34" charset="0"/>
            </a:endParaRPr>
          </a:p>
        </p:txBody>
      </p:sp>
      <p:sp>
        <p:nvSpPr>
          <p:cNvPr id="3" name="Text Placeholder 2"/>
          <p:cNvSpPr>
            <a:spLocks noGrp="1"/>
          </p:cNvSpPr>
          <p:nvPr>
            <p:ph type="body" sz="quarter" idx="10"/>
          </p:nvPr>
        </p:nvSpPr>
        <p:spPr>
          <a:xfrm>
            <a:off x="1949041" y="152400"/>
            <a:ext cx="7209550" cy="771527"/>
          </a:xfrm>
        </p:spPr>
        <p:txBody>
          <a:bodyPr>
            <a:normAutofit fontScale="25000" lnSpcReduction="20000"/>
          </a:bodyPr>
          <a:lstStyle/>
          <a:p>
            <a:endParaRPr lang="en-US" sz="4000" dirty="0">
              <a:latin typeface="+mj-lt"/>
            </a:endParaRPr>
          </a:p>
          <a:p>
            <a:endParaRPr lang="en-US" sz="4000" dirty="0">
              <a:latin typeface="+mj-lt"/>
            </a:endParaRPr>
          </a:p>
          <a:p>
            <a:r>
              <a:rPr lang="en-US" sz="17600" dirty="0">
                <a:latin typeface="+mj-lt"/>
              </a:rPr>
              <a:t>Requesting User Roles in HIOS</a:t>
            </a:r>
          </a:p>
          <a:p>
            <a:endParaRPr lang="en-US" dirty="0"/>
          </a:p>
        </p:txBody>
      </p:sp>
      <p:sp>
        <p:nvSpPr>
          <p:cNvPr id="7" name="Down Arrow 6"/>
          <p:cNvSpPr/>
          <p:nvPr/>
        </p:nvSpPr>
        <p:spPr>
          <a:xfrm flipV="1">
            <a:off x="4419600" y="3962400"/>
            <a:ext cx="304800" cy="432882"/>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977556"/>
      </p:ext>
    </p:extLst>
  </p:cSld>
  <p:clrMapOvr>
    <a:masterClrMapping/>
  </p:clrMapOvr>
</p:sld>
</file>

<file path=ppt/theme/theme1.xml><?xml version="1.0" encoding="utf-8"?>
<a:theme xmlns:a="http://schemas.openxmlformats.org/drawingml/2006/main" name="Office Theme">
  <a:themeElements>
    <a:clrScheme name="Custom 9">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002060"/>
      </a:hlink>
      <a:folHlink>
        <a:srgbClr val="00B0F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3146915579BFA4E9CCC60DFCB4C66A7" ma:contentTypeVersion="" ma:contentTypeDescription="Create a new document." ma:contentTypeScope="" ma:versionID="8ef590119dde5dc23a3da48916bae2ff">
  <xsd:schema xmlns:xsd="http://www.w3.org/2001/XMLSchema" xmlns:xs="http://www.w3.org/2001/XMLSchema" xmlns:p="http://schemas.microsoft.com/office/2006/metadata/properties" xmlns:ns1="http://schemas.microsoft.com/sharepoint/v3" xmlns:ns2="1bad4a52-c974-4f01-87d8-471eeaeaef29" targetNamespace="http://schemas.microsoft.com/office/2006/metadata/properties" ma:root="true" ma:fieldsID="09c8778e77b6005a5380b375c2c0c6d7" ns1:_="" ns2:_="">
    <xsd:import namespace="http://schemas.microsoft.com/sharepoint/v3"/>
    <xsd:import namespace="1bad4a52-c974-4f01-87d8-471eeaeaef29"/>
    <xsd:element name="properties">
      <xsd:complexType>
        <xsd:sequence>
          <xsd:element name="documentManagement">
            <xsd:complexType>
              <xsd:all>
                <xsd:element ref="ns1:KpiDescription"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KpiDescription" ma:index="8" nillable="true" ma:displayName="Description" ma:description="The description provides information about the purpose of the goal." ma:internalName="KpiDescription">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bad4a52-c974-4f01-87d8-471eeaeaef29" elementFormDefault="qualified">
    <xsd:import namespace="http://schemas.microsoft.com/office/2006/documentManagement/types"/>
    <xsd:import namespace="http://schemas.microsoft.com/office/infopath/2007/PartnerControls"/>
    <xsd:element name="SharedWithUsers" ma:index="9"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KpiDescription xmlns="http://schemas.microsoft.com/sharepoint/v3" xsi:nil="true"/>
  </documentManagement>
</p:properties>
</file>

<file path=customXml/itemProps1.xml><?xml version="1.0" encoding="utf-8"?>
<ds:datastoreItem xmlns:ds="http://schemas.openxmlformats.org/officeDocument/2006/customXml" ds:itemID="{BE790ADB-CCE9-4306-9110-90BA42F25DDF}">
  <ds:schemaRefs>
    <ds:schemaRef ds:uri="http://schemas.microsoft.com/sharepoint/v3/contenttype/forms"/>
  </ds:schemaRefs>
</ds:datastoreItem>
</file>

<file path=customXml/itemProps2.xml><?xml version="1.0" encoding="utf-8"?>
<ds:datastoreItem xmlns:ds="http://schemas.openxmlformats.org/officeDocument/2006/customXml" ds:itemID="{78E43FC3-3E31-42D3-9644-5D3EDB1007C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bad4a52-c974-4f01-87d8-471eeaeaef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A68105F-3CF4-4F3B-8DBE-EEF84BEA54F3}">
  <ds:schemaRefs>
    <ds:schemaRef ds:uri="http://schemas.microsoft.com/office/2006/documentManagement/types"/>
    <ds:schemaRef ds:uri="http://purl.org/dc/elements/1.1/"/>
    <ds:schemaRef ds:uri="http://schemas.microsoft.com/office/2006/metadata/properties"/>
    <ds:schemaRef ds:uri="http://schemas.microsoft.com/sharepoint/v3"/>
    <ds:schemaRef ds:uri="http://purl.org/dc/terms/"/>
    <ds:schemaRef ds:uri="http://schemas.openxmlformats.org/package/2006/metadata/core-properties"/>
    <ds:schemaRef ds:uri="http://purl.org/dc/dcmitype/"/>
    <ds:schemaRef ds:uri="http://schemas.microsoft.com/office/infopath/2007/PartnerControls"/>
    <ds:schemaRef ds:uri="1bad4a52-c974-4f01-87d8-471eeaeaef29"/>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8303</TotalTime>
  <Words>1721</Words>
  <Application>Microsoft Office PowerPoint</Application>
  <PresentationFormat>On-screen Show (4:3)</PresentationFormat>
  <Paragraphs>255</Paragraphs>
  <Slides>28</Slides>
  <Notes>22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28</vt:i4>
      </vt:variant>
    </vt:vector>
  </HeadingPairs>
  <TitlesOfParts>
    <vt:vector size="40" baseType="lpstr">
      <vt:lpstr>Gulim</vt:lpstr>
      <vt:lpstr>ＭＳ Ｐゴシック</vt:lpstr>
      <vt:lpstr>Yu Mincho Demibold</vt:lpstr>
      <vt:lpstr>Arial</vt:lpstr>
      <vt:lpstr>Baskerville Old Face</vt:lpstr>
      <vt:lpstr>Calibri</vt:lpstr>
      <vt:lpstr>Cambria</vt:lpstr>
      <vt:lpstr>Gill Sans MT</vt:lpstr>
      <vt:lpstr>Segoe UI Semilight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2016QHP HIOS Slides</dc:title>
  <dc:creator>ARDX</dc:creator>
  <cp:lastModifiedBy>Sara Bach</cp:lastModifiedBy>
  <cp:revision>338</cp:revision>
  <dcterms:created xsi:type="dcterms:W3CDTF">2015-11-19T18:11:33Z</dcterms:created>
  <dcterms:modified xsi:type="dcterms:W3CDTF">2016-03-25T13:21:03Z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0x01010053146915579BFA4E9CCC60DFCB4C66A7</vt:lpwstr>
  </property>
  <property fmtid="{D5CDD505-2E9C-101B-9397-08002B2CF9AE}" pid="3" name="_AdHocReviewCycleID">
    <vt:i4>1590113619</vt:i4>
  </property>
  <property fmtid="{D5CDD505-2E9C-101B-9397-08002B2CF9AE}" pid="4" name="_NewReviewCycle">
    <vt:lpwstr/>
  </property>
  <property fmtid="{D5CDD505-2E9C-101B-9397-08002B2CF9AE}" pid="5" name="_EmailSubject">
    <vt:lpwstr>CCIIO Website Update Request</vt:lpwstr>
  </property>
  <property fmtid="{D5CDD505-2E9C-101B-9397-08002B2CF9AE}" pid="6" name="_AuthorEmail">
    <vt:lpwstr>Kimberlee.Heckstall@cms.hhs.gov</vt:lpwstr>
  </property>
  <property fmtid="{D5CDD505-2E9C-101B-9397-08002B2CF9AE}" pid="7" name="_AuthorEmailDisplayName">
    <vt:lpwstr>Heckstall, Kimberlee M. (CMS/CCIIO)</vt:lpwstr>
  </property>
</Properties>
</file>

<file path=docProps/thumbnail.jpeg>
</file>